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9" r:id="rId4"/>
    <p:sldId id="261" r:id="rId5"/>
    <p:sldId id="258" r:id="rId6"/>
    <p:sldId id="267" r:id="rId7"/>
    <p:sldId id="268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6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5077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16847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684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7329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5985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393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0955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6656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0254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57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8775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9ED4B1-3537-4DB0-AAC8-999D01C0248E}" type="datetimeFigureOut">
              <a:rPr lang="zh-TW" altLang="en-US" smtClean="0"/>
              <a:t>2018/3/2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F5AB7-CC6E-4862-93F3-4DD0F0A08D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880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zh-TW" dirty="0">
                <a:ea typeface="標楷體" panose="03000509000000000000" pitchFamily="65" charset="-120"/>
                <a:cs typeface="Times New Roman" panose="02020603050405020304" pitchFamily="18" charset="0"/>
              </a:rPr>
              <a:t>海洋·探索·發現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三芝國中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張嘉玲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00509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環教方案課程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發想理念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校本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課程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=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行動學習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服務學習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淨灘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ð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讓生覺察海洋環境與面臨之困境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ð"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ð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增進生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了解海洋的自然現象與國際關連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性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ð"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ð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達知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海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認知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、愛海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情意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、親海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技能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學習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89573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環教方案課程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遊學體驗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405508"/>
              </p:ext>
            </p:extLst>
          </p:nvPr>
        </p:nvGraphicFramePr>
        <p:xfrm>
          <a:off x="395536" y="1772816"/>
          <a:ext cx="8229601" cy="3366375"/>
        </p:xfrm>
        <a:graphic>
          <a:graphicData uri="http://schemas.openxmlformats.org/drawingml/2006/table">
            <a:tbl>
              <a:tblPr/>
              <a:tblGrid>
                <a:gridCol w="2098576">
                  <a:extLst>
                    <a:ext uri="{9D8B030D-6E8A-4147-A177-3AD203B41FA5}">
                      <a16:colId xmlns:a16="http://schemas.microsoft.com/office/drawing/2014/main" val="1485071715"/>
                    </a:ext>
                  </a:extLst>
                </a:gridCol>
                <a:gridCol w="3568751">
                  <a:extLst>
                    <a:ext uri="{9D8B030D-6E8A-4147-A177-3AD203B41FA5}">
                      <a16:colId xmlns:a16="http://schemas.microsoft.com/office/drawing/2014/main" val="110420305"/>
                    </a:ext>
                  </a:extLst>
                </a:gridCol>
                <a:gridCol w="2562274">
                  <a:extLst>
                    <a:ext uri="{9D8B030D-6E8A-4147-A177-3AD203B41FA5}">
                      <a16:colId xmlns:a16="http://schemas.microsoft.com/office/drawing/2014/main" val="2463248905"/>
                    </a:ext>
                  </a:extLst>
                </a:gridCol>
              </a:tblGrid>
              <a:tr h="5040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起</a:t>
                      </a:r>
                      <a:r>
                        <a:rPr 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迄時間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5/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25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247593"/>
                  </a:ext>
                </a:extLst>
              </a:tr>
              <a:tr h="4770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30-13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00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探勘前說明會議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活動前注意事項說明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1640376"/>
                  </a:ext>
                </a:extLst>
              </a:tr>
              <a:tr h="4770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00-13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三芝國中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麟山鼻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三芝國中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麟山鼻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0815761"/>
                  </a:ext>
                </a:extLst>
              </a:tr>
              <a:tr h="143115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20-15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進行場地探勘，由師生共同</a:t>
                      </a:r>
                      <a:r>
                        <a:rPr lang="zh-TW" sz="20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設</a:t>
                      </a:r>
                      <a:r>
                        <a:rPr lang="zh-TW" altLang="en-US" sz="20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TW" sz="20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置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活動關卡。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小關主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(8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年級學生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訓練。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麟山鼻闖關活動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US" sz="2000" kern="100" dirty="0" smtClean="0"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20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由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年級學生擔任小關主，並配置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lang="zh-TW" sz="20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導師</a:t>
                      </a:r>
                      <a:r>
                        <a:rPr lang="en-US" sz="20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3749538"/>
                  </a:ext>
                </a:extLst>
              </a:tr>
              <a:tr h="47705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20-15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40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賦歸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白沙灣麟山鼻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三芝國中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麟山鼻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三芝國中</a:t>
                      </a:r>
                      <a:endParaRPr lang="zh-TW" sz="20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621" marR="176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77551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715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環教方案課程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遊學體驗時程規劃</a:t>
            </a:r>
            <a:r>
              <a:rPr lang="en-US" altLang="zh-TW" dirty="0"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dirty="0">
                <a:ea typeface="標楷體" panose="03000509000000000000" pitchFamily="65" charset="-120"/>
                <a:cs typeface="Times New Roman" panose="02020603050405020304" pitchFamily="18" charset="0"/>
              </a:rPr>
            </a:b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214006"/>
              </p:ext>
            </p:extLst>
          </p:nvPr>
        </p:nvGraphicFramePr>
        <p:xfrm>
          <a:off x="323528" y="1196752"/>
          <a:ext cx="8496944" cy="4896544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20080">
                  <a:extLst>
                    <a:ext uri="{9D8B030D-6E8A-4147-A177-3AD203B41FA5}">
                      <a16:colId xmlns:a16="http://schemas.microsoft.com/office/drawing/2014/main" val="12954778"/>
                    </a:ext>
                  </a:extLst>
                </a:gridCol>
                <a:gridCol w="1884410">
                  <a:extLst>
                    <a:ext uri="{9D8B030D-6E8A-4147-A177-3AD203B41FA5}">
                      <a16:colId xmlns:a16="http://schemas.microsoft.com/office/drawing/2014/main" val="1511545991"/>
                    </a:ext>
                  </a:extLst>
                </a:gridCol>
                <a:gridCol w="2436070">
                  <a:extLst>
                    <a:ext uri="{9D8B030D-6E8A-4147-A177-3AD203B41FA5}">
                      <a16:colId xmlns:a16="http://schemas.microsoft.com/office/drawing/2014/main" val="384428097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3548755225"/>
                    </a:ext>
                  </a:extLst>
                </a:gridCol>
              </a:tblGrid>
              <a:tr h="2575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日期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課程名稱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1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地點</a:t>
                      </a:r>
                      <a:endParaRPr lang="zh-TW" sz="12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1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參與對象</a:t>
                      </a:r>
                      <a:endParaRPr lang="zh-TW" sz="12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82429629"/>
                  </a:ext>
                </a:extLst>
              </a:tr>
              <a:tr h="12034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3/9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「海洋科學週」</a:t>
                      </a:r>
                      <a:endParaRPr lang="en-US" altLang="zh-TW" sz="18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活動種子教師</a:t>
                      </a:r>
                      <a:endParaRPr lang="en-US" altLang="zh-TW" sz="18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培訓工作坊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800" b="0" i="0" u="none" strike="noStrike" kern="1200" baseline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algn="ctr"/>
                      <a:r>
                        <a:rPr lang="zh-TW" altLang="en-US" sz="1800" b="0" i="0" u="none" strike="noStrike" kern="1200" baseline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國立海洋科技博物館 	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教務主任、資訊組長、</a:t>
                      </a:r>
                      <a:r>
                        <a:rPr lang="en-US" alt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807</a:t>
                      </a:r>
                      <a:r>
                        <a:rPr lang="zh-TW" alt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導師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8831455"/>
                  </a:ext>
                </a:extLst>
              </a:tr>
              <a:tr h="54099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3/</a:t>
                      </a: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關卡內容討論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化教室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校長、教務主任、資訊組長、研發組長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en-US" alt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807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導師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3643262"/>
                  </a:ext>
                </a:extLst>
              </a:tr>
              <a:tr h="5528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13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關卡演練</a:t>
                      </a:r>
                      <a:r>
                        <a:rPr lang="en-US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與修正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化教室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校長、教務主任、資訊組長、研發組長、</a:t>
                      </a: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807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學生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與導師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9491187"/>
                  </a:ext>
                </a:extLst>
              </a:tr>
              <a:tr h="7107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0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麟山鼻步道探</a:t>
                      </a:r>
                      <a:r>
                        <a:rPr 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勘</a:t>
                      </a:r>
                      <a:endParaRPr lang="en-US" altLang="zh-TW" sz="1800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</a:t>
                      </a: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闖關設計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教務處、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麟山鼻海岸、北觀處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校長、教務主任、資訊組長、研發組長、衛生組長、</a:t>
                      </a: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807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學生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及導師、</a:t>
                      </a: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年級導師、替代役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3381828"/>
                  </a:ext>
                </a:extLst>
              </a:tr>
              <a:tr h="4738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關卡演練</a:t>
                      </a:r>
                      <a:r>
                        <a:rPr lang="en-US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與修正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英語情境教室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資訊組長、研發組長、</a:t>
                      </a: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807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學生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與導師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4253824"/>
                  </a:ext>
                </a:extLst>
              </a:tr>
              <a:tr h="4738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5/</a:t>
                      </a:r>
                      <a:r>
                        <a:rPr lang="en-US" altLang="zh-TW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18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關卡演練</a:t>
                      </a:r>
                      <a:r>
                        <a:rPr lang="en-US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sz="18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英語情境教室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資訊組長、研發組長、</a:t>
                      </a: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807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學生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與導師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3569784"/>
                  </a:ext>
                </a:extLst>
              </a:tr>
              <a:tr h="6832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5/25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海洋·發現·探索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教務處、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麟山鼻海岸、北觀處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校長、教務主任、資訊組長、研發組長、衛生組長、</a:t>
                      </a: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年級師生、</a:t>
                      </a:r>
                      <a:r>
                        <a:rPr lang="en-US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807</a:t>
                      </a:r>
                      <a:r>
                        <a:rPr lang="zh-TW" sz="1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師生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、替代役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42293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4105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199326"/>
            <a:ext cx="8229600" cy="1066130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環教方案課程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zh-TW" sz="3600" dirty="0" smtClean="0">
                <a:ea typeface="標楷體" panose="03000509000000000000" pitchFamily="65" charset="-120"/>
                <a:cs typeface="Times New Roman" panose="02020603050405020304" pitchFamily="18" charset="0"/>
              </a:rPr>
              <a:t>闖關</a:t>
            </a:r>
            <a:r>
              <a:rPr lang="zh-TW" altLang="zh-TW" sz="3600" dirty="0">
                <a:ea typeface="標楷體" panose="03000509000000000000" pitchFamily="65" charset="-120"/>
                <a:cs typeface="Times New Roman" panose="02020603050405020304" pitchFamily="18" charset="0"/>
              </a:rPr>
              <a:t>內容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810261"/>
              </p:ext>
            </p:extLst>
          </p:nvPr>
        </p:nvGraphicFramePr>
        <p:xfrm>
          <a:off x="395537" y="1268759"/>
          <a:ext cx="8208911" cy="5184576"/>
        </p:xfrm>
        <a:graphic>
          <a:graphicData uri="http://schemas.openxmlformats.org/drawingml/2006/table">
            <a:tbl>
              <a:tblPr firstRow="1" firstCol="1" bandRow="1"/>
              <a:tblGrid>
                <a:gridCol w="1800199">
                  <a:extLst>
                    <a:ext uri="{9D8B030D-6E8A-4147-A177-3AD203B41FA5}">
                      <a16:colId xmlns:a16="http://schemas.microsoft.com/office/drawing/2014/main" val="1667318218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40923849"/>
                    </a:ext>
                  </a:extLst>
                </a:gridCol>
                <a:gridCol w="5400600">
                  <a:extLst>
                    <a:ext uri="{9D8B030D-6E8A-4147-A177-3AD203B41FA5}">
                      <a16:colId xmlns:a16="http://schemas.microsoft.com/office/drawing/2014/main" val="2630645108"/>
                    </a:ext>
                  </a:extLst>
                </a:gridCol>
              </a:tblGrid>
              <a:tr h="2936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關卡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負責領域</a:t>
                      </a:r>
                      <a:endParaRPr lang="zh-TW" sz="1200" b="0" kern="10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內容</a:t>
                      </a:r>
                      <a:endParaRPr lang="zh-TW" sz="1200" b="0" kern="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2328166"/>
                  </a:ext>
                </a:extLst>
              </a:tr>
              <a:tr h="11746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海洋之美</a:t>
                      </a:r>
                      <a:r>
                        <a:rPr lang="en-US" sz="18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-</a:t>
                      </a:r>
                      <a:r>
                        <a:rPr lang="zh-TW" sz="18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對稱、對比、反覆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數學</a:t>
                      </a:r>
                      <a:r>
                        <a:rPr lang="en-US" alt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藝術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與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人文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在麟山鼻踏查的周遭環境中，拍下符合美感的照片各</a:t>
                      </a: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2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張。</a:t>
                      </a: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/>
                      </a:r>
                      <a:b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</a:b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1.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對稱：上下左右對稱，如珊瑚蟲是輻射對稱。</a:t>
                      </a: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/>
                      </a:r>
                      <a:b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</a:b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2.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對比：可以是大小對比、方圓對比、顏色對比等。</a:t>
                      </a: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/>
                      </a:r>
                      <a:b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</a:b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3.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反覆：有重複性、整齊的物件，如綠石槽藻礁重複排列等。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5938999"/>
                  </a:ext>
                </a:extLst>
              </a:tr>
              <a:tr h="5873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海洋小</a:t>
                      </a:r>
                      <a:r>
                        <a:rPr lang="zh-TW" sz="18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記者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國文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藉由各組</a:t>
                      </a: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1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人擔任記者，採訪當地各種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特色</a:t>
                      </a:r>
                      <a:endParaRPr lang="en-US" altLang="zh-TW" sz="1200" b="0" kern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如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麟山鼻植被介紹、人文介紹、地形介紹、海洋潮間帶動物介紹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等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4629152"/>
                  </a:ext>
                </a:extLst>
              </a:tr>
              <a:tr h="13668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海洋小</a:t>
                      </a:r>
                      <a:r>
                        <a:rPr lang="zh-TW" sz="18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尖兵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綜合</a:t>
                      </a:r>
                      <a:r>
                        <a:rPr lang="en-US" alt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/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社會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拾取麟山鼻沙灘或礁岩上的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垃圾</a:t>
                      </a:r>
                      <a:endParaRPr lang="en-US" altLang="zh-TW" sz="1200" b="0" kern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將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部分垃圾上的條碼進行來源國家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分類</a:t>
                      </a:r>
                      <a:endParaRPr lang="en-US" altLang="zh-TW" sz="1200" b="0" kern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強化</a:t>
                      </a:r>
                      <a:r>
                        <a:rPr lang="zh-TW" sz="13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洋流與當地海洋垃圾之間的</a:t>
                      </a:r>
                      <a:r>
                        <a:rPr lang="zh-TW" sz="13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關係</a:t>
                      </a:r>
                      <a:endParaRPr lang="en-US" altLang="zh-TW" sz="1300" b="0" kern="1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增進</a:t>
                      </a:r>
                      <a:r>
                        <a:rPr lang="zh-TW" sz="13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學生了解海洋的自然現象與國際關連</a:t>
                      </a:r>
                      <a:r>
                        <a:rPr lang="zh-TW" sz="13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性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探討</a:t>
                      </a:r>
                      <a:r>
                        <a:rPr lang="zh-TW" sz="1300" b="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人與海洋、人與環境的關係，人類發展對環境的影響或相處之</a:t>
                      </a:r>
                      <a:r>
                        <a:rPr lang="zh-TW" sz="1300" b="0" kern="1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道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4126555"/>
                  </a:ext>
                </a:extLst>
              </a:tr>
              <a:tr h="2936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拾我旗誰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綜合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利用在沙灘或礁岩拾取的物品，就地取材製作旗幟。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02928182"/>
                  </a:ext>
                </a:extLst>
              </a:tr>
              <a:tr h="5873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麟山鼻解</a:t>
                      </a:r>
                      <a:r>
                        <a:rPr lang="zh-TW" sz="1800" b="0" kern="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密</a:t>
                      </a:r>
                      <a:endParaRPr lang="zh-TW" sz="18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社會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探訪麟山鼻步道，藉由教師介紹及自我觀察，實地觀察風稜石及石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滬</a:t>
                      </a:r>
                      <a:endParaRPr lang="en-US" altLang="zh-TW" sz="1200" b="0" kern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並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了解潮汐中漲退潮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現象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1290715"/>
                  </a:ext>
                </a:extLst>
              </a:tr>
              <a:tr h="8810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b="0" kern="100" dirty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Times New Roman" panose="02020603050405020304" pitchFamily="18" charset="0"/>
                        </a:rPr>
                        <a:t>海洋生物真奇妙</a:t>
                      </a:r>
                    </a:p>
                  </a:txBody>
                  <a:tcPr marL="17780" marR="177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文鼎粗圓" panose="020F0809000000000000" pitchFamily="49" charset="-120"/>
                          <a:ea typeface="文鼎粗圓" panose="020F0809000000000000" pitchFamily="49" charset="-120"/>
                          <a:cs typeface="新細明體" panose="02020500000000000000" pitchFamily="18" charset="-120"/>
                        </a:rPr>
                        <a:t>自然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文鼎粗圓" panose="020F0809000000000000" pitchFamily="49" charset="-120"/>
                        <a:ea typeface="文鼎粗圓" panose="020F0809000000000000" pitchFamily="49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生物課介紹防風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植物、礁岩特色無脊椎動物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等</a:t>
                      </a:r>
                      <a:endParaRPr lang="en-US" altLang="zh-TW" sz="1200" b="0" kern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當日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活動找出常見的防風植物，例如天人菊、木麻黃等、海葵、寄居蟹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等</a:t>
                      </a:r>
                      <a:endParaRPr lang="en-US" altLang="zh-TW" sz="1200" b="0" kern="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新細明體" panose="02020500000000000000" pitchFamily="18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探討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海洋環境對生物的影響，如寄居蟹換殼</a:t>
                      </a:r>
                      <a:r>
                        <a:rPr lang="en-US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..</a:t>
                      </a:r>
                      <a:r>
                        <a:rPr lang="zh-TW" sz="1200" b="0" kern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等</a:t>
                      </a:r>
                      <a:r>
                        <a:rPr lang="zh-TW" sz="1200" b="0" kern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新細明體" panose="02020500000000000000" pitchFamily="18" charset="-120"/>
                        </a:rPr>
                        <a:t>問題</a:t>
                      </a:r>
                      <a:endParaRPr lang="zh-TW" sz="1200" b="0" kern="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7777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235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539552" y="199326"/>
            <a:ext cx="8424936" cy="1066130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環教方案課程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zh-TW" sz="3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評量方式及預期</a:t>
            </a:r>
            <a:r>
              <a:rPr lang="zh-TW" altLang="zh-TW" sz="36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成效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5217" y="1196752"/>
            <a:ext cx="80648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評量</a:t>
            </a:r>
            <a:r>
              <a:rPr lang="zh-TW" altLang="zh-TW" sz="28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方式：</a:t>
            </a:r>
            <a:endParaRPr lang="zh-TW" altLang="zh-TW" sz="2800" kern="100" dirty="0">
              <a:latin typeface="Times New Roman" panose="02020603050405020304" pitchFamily="18" charset="0"/>
            </a:endParaRPr>
          </a:p>
          <a:p>
            <a:pPr marL="742950" lvl="1" indent="-285750">
              <a:spcAft>
                <a:spcPts val="0"/>
              </a:spcAft>
              <a:buFont typeface="+mj-lt"/>
              <a:buAutoNum type="arabicPeriod"/>
            </a:pPr>
            <a:r>
              <a:rPr lang="zh-TW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學生闖關成果報告</a:t>
            </a:r>
            <a:r>
              <a:rPr lang="en-US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如影片製作作業、拍照作品放置於平板中</a:t>
            </a:r>
            <a:r>
              <a:rPr lang="en-US" altLang="zh-TW" sz="28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</a:p>
          <a:p>
            <a:pPr marL="742950" lvl="1" indent="-285750">
              <a:spcAft>
                <a:spcPts val="0"/>
              </a:spcAft>
              <a:buFont typeface="+mj-lt"/>
              <a:buAutoNum type="arabicPeriod"/>
            </a:pPr>
            <a:endParaRPr lang="zh-TW" altLang="zh-TW" sz="2800" kern="100" dirty="0">
              <a:latin typeface="Times New Roman" panose="02020603050405020304" pitchFamily="18" charset="0"/>
            </a:endParaRPr>
          </a:p>
          <a:p>
            <a:pPr marL="742950" lvl="1" indent="-285750">
              <a:spcAft>
                <a:spcPts val="0"/>
              </a:spcAft>
              <a:buFont typeface="+mj-lt"/>
              <a:buAutoNum type="arabicPeriod"/>
            </a:pPr>
            <a:r>
              <a:rPr lang="zh-TW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學習單</a:t>
            </a:r>
            <a:r>
              <a:rPr lang="en-US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將採訪的內容寫在平板學學單上</a:t>
            </a:r>
            <a:r>
              <a:rPr lang="en-US" altLang="zh-TW" sz="28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</a:p>
          <a:p>
            <a:pPr marL="742950" lvl="1" indent="-285750">
              <a:spcAft>
                <a:spcPts val="0"/>
              </a:spcAft>
              <a:buFont typeface="+mj-lt"/>
              <a:buAutoNum type="arabicPeriod"/>
            </a:pPr>
            <a:endParaRPr lang="zh-TW" altLang="zh-TW" sz="2800" kern="100" dirty="0">
              <a:latin typeface="Times New Roman" panose="02020603050405020304" pitchFamily="18" charset="0"/>
            </a:endParaRPr>
          </a:p>
          <a:p>
            <a:pPr marL="742950" lvl="1" indent="-285750">
              <a:spcAft>
                <a:spcPts val="0"/>
              </a:spcAft>
              <a:buFont typeface="+mj-lt"/>
              <a:buAutoNum type="arabicPeriod"/>
            </a:pPr>
            <a:r>
              <a:rPr lang="zh-TW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問卷回饋，</a:t>
            </a:r>
            <a:r>
              <a:rPr lang="zh-TW" altLang="zh-TW" sz="28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活動後</a:t>
            </a:r>
            <a:r>
              <a:rPr lang="zh-TW" altLang="zh-TW" sz="28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，請參與教師、學生填寫問卷回饋，作為下學年海洋教育活動辦理的參考。</a:t>
            </a:r>
            <a:endParaRPr lang="zh-TW" altLang="zh-TW" sz="2800" kern="100" dirty="0">
              <a:latin typeface="Times New Roman" panose="02020603050405020304" pitchFamily="18" charset="0"/>
            </a:endParaRPr>
          </a:p>
          <a:p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預期</a:t>
            </a:r>
            <a:r>
              <a:rPr lang="zh-TW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成效</a:t>
            </a:r>
            <a:r>
              <a:rPr lang="zh-TW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7</a:t>
            </a:r>
            <a:r>
              <a:rPr lang="zh-TW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年級學生</a:t>
            </a:r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</a:rPr>
              <a:t>95 %</a:t>
            </a:r>
            <a:r>
              <a:rPr lang="zh-TW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以上完成海洋教育校外遊學體驗。</a:t>
            </a: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139983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環教方案課程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實踐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zh-TW" sz="3600" dirty="0">
                <a:ea typeface="標楷體" panose="03000509000000000000" pitchFamily="65" charset="-120"/>
                <a:cs typeface="Times New Roman" panose="02020603050405020304" pitchFamily="18" charset="0"/>
              </a:rPr>
              <a:t>淨灘服務學習活動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582412"/>
              </p:ext>
            </p:extLst>
          </p:nvPr>
        </p:nvGraphicFramePr>
        <p:xfrm>
          <a:off x="395536" y="2060848"/>
          <a:ext cx="8075240" cy="3384376"/>
        </p:xfrm>
        <a:graphic>
          <a:graphicData uri="http://schemas.openxmlformats.org/drawingml/2006/table">
            <a:tbl>
              <a:tblPr firstRow="1" firstCol="1" bandRow="1"/>
              <a:tblGrid>
                <a:gridCol w="1135828">
                  <a:extLst>
                    <a:ext uri="{9D8B030D-6E8A-4147-A177-3AD203B41FA5}">
                      <a16:colId xmlns:a16="http://schemas.microsoft.com/office/drawing/2014/main" val="3091092189"/>
                    </a:ext>
                  </a:extLst>
                </a:gridCol>
                <a:gridCol w="3257535">
                  <a:extLst>
                    <a:ext uri="{9D8B030D-6E8A-4147-A177-3AD203B41FA5}">
                      <a16:colId xmlns:a16="http://schemas.microsoft.com/office/drawing/2014/main" val="56271631"/>
                    </a:ext>
                  </a:extLst>
                </a:gridCol>
                <a:gridCol w="1944631">
                  <a:extLst>
                    <a:ext uri="{9D8B030D-6E8A-4147-A177-3AD203B41FA5}">
                      <a16:colId xmlns:a16="http://schemas.microsoft.com/office/drawing/2014/main" val="2212006901"/>
                    </a:ext>
                  </a:extLst>
                </a:gridCol>
                <a:gridCol w="1737246">
                  <a:extLst>
                    <a:ext uri="{9D8B030D-6E8A-4147-A177-3AD203B41FA5}">
                      <a16:colId xmlns:a16="http://schemas.microsoft.com/office/drawing/2014/main" val="3713950619"/>
                    </a:ext>
                  </a:extLst>
                </a:gridCol>
              </a:tblGrid>
              <a:tr h="13340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日期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課程內容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預定講師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參與對象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908566"/>
                  </a:ext>
                </a:extLst>
              </a:tr>
              <a:tr h="10373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3/30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淨灘及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垃圾來源分析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學務主任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衛生組長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sz="2400" kern="10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年級學生</a:t>
                      </a:r>
                      <a:endParaRPr lang="zh-TW" sz="2400" kern="10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9532482"/>
                  </a:ext>
                </a:extLst>
              </a:tr>
              <a:tr h="10129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5/1</a:t>
                      </a:r>
                      <a:r>
                        <a:rPr lang="en-US" altLang="zh-TW" sz="2400" kern="100" dirty="0" smtClean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淨灘及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垃圾來源分析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學務主任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衛生組長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標楷體" panose="03000509000000000000" pitchFamily="65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lang="zh-TW" sz="2400" kern="100" dirty="0"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年級學生</a:t>
                      </a:r>
                      <a:endParaRPr lang="zh-TW" sz="2400" kern="100" dirty="0"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2054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2787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764</Words>
  <Application>Microsoft Office PowerPoint</Application>
  <PresentationFormat>如螢幕大小 (4:3)</PresentationFormat>
  <Paragraphs>129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5" baseType="lpstr">
      <vt:lpstr>文鼎粗圓</vt:lpstr>
      <vt:lpstr>新細明體</vt:lpstr>
      <vt:lpstr>標楷體</vt:lpstr>
      <vt:lpstr>Arial</vt:lpstr>
      <vt:lpstr>Calibri</vt:lpstr>
      <vt:lpstr>Times New Roman</vt:lpstr>
      <vt:lpstr>Wingdings</vt:lpstr>
      <vt:lpstr>Office 佈景主題</vt:lpstr>
      <vt:lpstr>海洋·探索·發現</vt:lpstr>
      <vt:lpstr>環教方案課程實踐—發想理念</vt:lpstr>
      <vt:lpstr>環教方案課程實踐—遊學體驗</vt:lpstr>
      <vt:lpstr>環教方案課程實踐—遊學體驗時程規劃 </vt:lpstr>
      <vt:lpstr>環教方案課程實踐--闖關內容</vt:lpstr>
      <vt:lpstr>環教方案課程實踐--評量方式及預期成效</vt:lpstr>
      <vt:lpstr>環教方案課程實踐--淨灘服務學習活動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方案名稱</dc:title>
  <dc:creator>user</dc:creator>
  <cp:lastModifiedBy>garlingchang</cp:lastModifiedBy>
  <cp:revision>25</cp:revision>
  <dcterms:created xsi:type="dcterms:W3CDTF">2018-01-27T07:05:51Z</dcterms:created>
  <dcterms:modified xsi:type="dcterms:W3CDTF">2018-03-02T09:51:15Z</dcterms:modified>
</cp:coreProperties>
</file>