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0"/>
  </p:notesMasterIdLst>
  <p:sldIdLst>
    <p:sldId id="266" r:id="rId2"/>
    <p:sldId id="257" r:id="rId3"/>
    <p:sldId id="261" r:id="rId4"/>
    <p:sldId id="272" r:id="rId5"/>
    <p:sldId id="273" r:id="rId6"/>
    <p:sldId id="258" r:id="rId7"/>
    <p:sldId id="259" r:id="rId8"/>
    <p:sldId id="274" r:id="rId9"/>
    <p:sldId id="275" r:id="rId10"/>
    <p:sldId id="278" r:id="rId11"/>
    <p:sldId id="260" r:id="rId12"/>
    <p:sldId id="267" r:id="rId13"/>
    <p:sldId id="268" r:id="rId14"/>
    <p:sldId id="269" r:id="rId15"/>
    <p:sldId id="270" r:id="rId16"/>
    <p:sldId id="265" r:id="rId17"/>
    <p:sldId id="276" r:id="rId18"/>
    <p:sldId id="263" r:id="rId19"/>
  </p:sldIdLst>
  <p:sldSz cx="9144000" cy="6858000" type="screen4x3"/>
  <p:notesSz cx="6858000" cy="9144000"/>
  <p:defaultText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9ED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等深淺樣式 2 - 輔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767" autoAdjust="0"/>
    <p:restoredTop sz="76062" autoAdjust="0"/>
  </p:normalViewPr>
  <p:slideViewPr>
    <p:cSldViewPr>
      <p:cViewPr varScale="1">
        <p:scale>
          <a:sx n="82" d="100"/>
          <a:sy n="82" d="100"/>
        </p:scale>
        <p:origin x="678" y="78"/>
      </p:cViewPr>
      <p:guideLst>
        <p:guide orient="horz" pos="2160"/>
        <p:guide pos="288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頁首版面配置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TW" altLang="en-US"/>
          </a:p>
        </p:txBody>
      </p:sp>
      <p:sp>
        <p:nvSpPr>
          <p:cNvPr id="3" name="日期版面配置區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DE58A77-A13C-4658-AEDB-F5B3D4331A31}" type="datetimeFigureOut">
              <a:rPr lang="zh-TW" altLang="en-US" smtClean="0"/>
              <a:t>2018/3/2</a:t>
            </a:fld>
            <a:endParaRPr lang="zh-TW" altLang="en-US"/>
          </a:p>
        </p:txBody>
      </p:sp>
      <p:sp>
        <p:nvSpPr>
          <p:cNvPr id="4" name="投影片圖像版面配置區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zh-TW" altLang="en-US"/>
          </a:p>
        </p:txBody>
      </p:sp>
      <p:sp>
        <p:nvSpPr>
          <p:cNvPr id="5" name="備忘稿版面配置區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TW" altLang="en-US" smtClean="0"/>
              <a:t>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6" name="頁尾版面配置區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TW" altLang="en-US"/>
          </a:p>
        </p:txBody>
      </p:sp>
      <p:sp>
        <p:nvSpPr>
          <p:cNvPr id="7" name="投影片編號版面配置區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8638CE-7BFD-4D42-88F5-9CABC3D7B74E}" type="slidenum">
              <a:rPr lang="zh-TW" altLang="en-US" smtClean="0"/>
              <a:t>‹#›</a:t>
            </a:fld>
            <a:endParaRPr lang="zh-TW" altLang="en-US"/>
          </a:p>
        </p:txBody>
      </p:sp>
    </p:spTree>
    <p:extLst>
      <p:ext uri="{BB962C8B-B14F-4D97-AF65-F5344CB8AC3E}">
        <p14:creationId xmlns:p14="http://schemas.microsoft.com/office/powerpoint/2010/main" val="12909339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0" lvl="0" indent="0" algn="just">
              <a:spcAft>
                <a:spcPts val="0"/>
              </a:spcAft>
              <a:buFont typeface="Wingdings" panose="05000000000000000000" pitchFamily="2" charset="2"/>
              <a:buNone/>
            </a:pPr>
            <a:r>
              <a:rPr lang="en-US"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1.</a:t>
            </a:r>
            <a:r>
              <a:rPr lang="zh-TW" altLang="en-US"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 </a:t>
            </a: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引領學生了解在地的生活方式、產業特色與環境，並認同自己的家鄉。</a:t>
            </a:r>
            <a:endParaRPr lang="en-US"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endParaRPr>
          </a:p>
          <a:p>
            <a:pPr marL="0" lvl="0" indent="0" algn="just">
              <a:spcAft>
                <a:spcPts val="0"/>
              </a:spcAft>
              <a:buFont typeface="Wingdings" panose="05000000000000000000" pitchFamily="2" charset="2"/>
              <a:buNone/>
            </a:pPr>
            <a:endParaRPr lang="en-US" altLang="zh-TW" sz="1800"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endParaRPr>
          </a:p>
          <a:p>
            <a:pPr marL="0" lvl="0" indent="0" algn="just">
              <a:spcAft>
                <a:spcPts val="0"/>
              </a:spcAft>
              <a:buFont typeface="Wingdings" panose="05000000000000000000" pitchFamily="2" charset="2"/>
              <a:buNone/>
            </a:pPr>
            <a:r>
              <a:rPr lang="en-US" altLang="zh-TW" sz="1800"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2.</a:t>
            </a:r>
            <a:r>
              <a:rPr lang="zh-TW" altLang="en-US" sz="1800"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sz="1800"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(1)</a:t>
            </a:r>
            <a:r>
              <a:rPr lang="zh-TW"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將校本課程</a:t>
            </a:r>
            <a:r>
              <a:rPr lang="zh-TW" altLang="zh-TW" sz="1200" kern="1200" dirty="0" smtClean="0">
                <a:solidFill>
                  <a:schemeClr val="tx1"/>
                </a:solidFill>
                <a:effectLst/>
                <a:latin typeface="+mn-lt"/>
                <a:ea typeface="+mn-ea"/>
                <a:cs typeface="+mn-cs"/>
              </a:rPr>
              <a:t>所涵蓋的環境教育及海洋教育的概念知識</a:t>
            </a:r>
            <a:r>
              <a:rPr lang="zh-TW"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，融入於高年級語文領域英語課程中教學授課。</a:t>
            </a:r>
            <a:endParaRPr lang="zh-TW" altLang="zh-TW" sz="2800" kern="100" dirty="0" smtClean="0">
              <a:latin typeface="Times New Roman" panose="02020603050405020304" pitchFamily="18" charset="0"/>
            </a:endParaRPr>
          </a:p>
          <a:p>
            <a:pPr marL="0" lvl="0" indent="0" algn="just">
              <a:spcAft>
                <a:spcPts val="0"/>
              </a:spcAft>
              <a:buFont typeface="Wingdings" panose="05000000000000000000" pitchFamily="2" charset="2"/>
              <a:buNone/>
            </a:pPr>
            <a:r>
              <a:rPr lang="zh-TW" altLang="en-US"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(2)</a:t>
            </a:r>
            <a:r>
              <a:rPr lang="zh-TW"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自然與生活科技及社會領域等跨領域的教師團隊共同踏查並分析學校社區自然與人文環境，持續提供校本課程</a:t>
            </a:r>
            <a:r>
              <a:rPr lang="zh-TW" altLang="en-US"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endParaRPr lang="en-US"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endParaRPr>
          </a:p>
          <a:p>
            <a:pPr marL="0" lvl="0" indent="0" algn="just">
              <a:spcAft>
                <a:spcPts val="0"/>
              </a:spcAft>
              <a:buFont typeface="Wingdings" panose="05000000000000000000" pitchFamily="2" charset="2"/>
              <a:buNone/>
            </a:pPr>
            <a:r>
              <a:rPr lang="zh-TW" altLang="en-US"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r>
              <a:rPr lang="zh-TW"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rPr>
              <a:t>的內容修正及建議指導。</a:t>
            </a:r>
            <a:endParaRPr lang="en-US"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endParaRPr>
          </a:p>
          <a:p>
            <a:pPr marL="0" lvl="0" indent="0" algn="just">
              <a:spcAft>
                <a:spcPts val="0"/>
              </a:spcAft>
              <a:buFont typeface="Wingdings" panose="05000000000000000000" pitchFamily="2" charset="2"/>
              <a:buNone/>
            </a:pPr>
            <a:endParaRPr lang="en-US" altLang="zh-TW" sz="1800" kern="0" dirty="0" smtClean="0">
              <a:latin typeface="Times New Roman" panose="02020603050405020304" pitchFamily="18" charset="0"/>
              <a:ea typeface="微軟正黑體" panose="020B0604030504040204" pitchFamily="34" charset="-120"/>
              <a:cs typeface="Arial Unicode MS" panose="020B0604020202020204" pitchFamily="34" charset="-120"/>
            </a:endParaRPr>
          </a:p>
          <a:p>
            <a:pPr marL="0" lvl="0" indent="0" algn="just">
              <a:spcAft>
                <a:spcPts val="0"/>
              </a:spcAft>
              <a:buFont typeface="Wingdings" panose="05000000000000000000" pitchFamily="2" charset="2"/>
              <a:buNone/>
            </a:pPr>
            <a:r>
              <a:rPr lang="en-US"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3-4.</a:t>
            </a:r>
            <a:r>
              <a:rPr lang="zh-TW" altLang="en-US"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(1)</a:t>
            </a:r>
            <a:r>
              <a:rPr lang="zh-TW"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以</a:t>
            </a:r>
            <a:r>
              <a:rPr lang="zh-TW" altLang="zh-TW" sz="2800" kern="10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a:t>
            </a:r>
            <a:r>
              <a:rPr lang="zh-TW" altLang="zh-TW" sz="2800" kern="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我的家鄉</a:t>
            </a:r>
            <a:r>
              <a:rPr lang="zh-TW" altLang="zh-TW" sz="2800" kern="10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a:t>
            </a:r>
            <a:r>
              <a:rPr lang="zh-TW"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做為校本課程的內容基底，英語領域教師團隊協同產出適合高年級之校本英語教材內容，</a:t>
            </a:r>
            <a:r>
              <a:rPr lang="en-US"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endParaRPr lang="zh-TW" altLang="zh-TW" sz="4000" kern="100" dirty="0" smtClean="0">
              <a:latin typeface="Times New Roman" panose="02020603050405020304" pitchFamily="18" charset="0"/>
            </a:endParaRPr>
          </a:p>
          <a:p>
            <a:pPr marL="0" lvl="0" indent="0" algn="just">
              <a:spcAft>
                <a:spcPts val="0"/>
              </a:spcAft>
              <a:buFont typeface="Wingdings" panose="05000000000000000000" pitchFamily="2" charset="2"/>
              <a:buNone/>
            </a:pPr>
            <a:r>
              <a:rPr lang="zh-TW" altLang="en-US"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(2)</a:t>
            </a:r>
            <a:r>
              <a:rPr lang="zh-TW"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英語領域教師團隊並據以</a:t>
            </a:r>
            <a:r>
              <a:rPr lang="zh-TW" altLang="zh-TW" sz="2800" kern="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發展海洋英語課程地圖</a:t>
            </a:r>
            <a:r>
              <a:rPr lang="zh-TW" altLang="zh-TW" sz="2800" kern="0" dirty="0" smtClean="0">
                <a:latin typeface="Times New Roman" panose="02020603050405020304" pitchFamily="18" charset="0"/>
                <a:ea typeface="微軟正黑體" panose="020B0604030504040204" pitchFamily="34" charset="-120"/>
                <a:cs typeface="Arial Unicode MS" panose="020B0604020202020204" pitchFamily="34" charset="-120"/>
              </a:rPr>
              <a:t>。</a:t>
            </a:r>
            <a:endParaRPr lang="zh-TW" altLang="zh-TW" sz="1800" kern="100" dirty="0" smtClean="0">
              <a:latin typeface="Times New Roman" panose="02020603050405020304" pitchFamily="18" charset="0"/>
            </a:endParaRPr>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2</a:t>
            </a:fld>
            <a:endParaRPr lang="zh-TW" altLang="en-US"/>
          </a:p>
        </p:txBody>
      </p:sp>
    </p:spTree>
    <p:extLst>
      <p:ext uri="{BB962C8B-B14F-4D97-AF65-F5344CB8AC3E}">
        <p14:creationId xmlns:p14="http://schemas.microsoft.com/office/powerpoint/2010/main" val="7649081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17</a:t>
            </a:fld>
            <a:endParaRPr lang="zh-TW" altLang="en-US"/>
          </a:p>
        </p:txBody>
      </p:sp>
    </p:spTree>
    <p:extLst>
      <p:ext uri="{BB962C8B-B14F-4D97-AF65-F5344CB8AC3E}">
        <p14:creationId xmlns:p14="http://schemas.microsoft.com/office/powerpoint/2010/main" val="32680611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zh-HK" altLang="zh-TW" sz="1200" kern="1200" dirty="0" smtClean="0">
                <a:solidFill>
                  <a:schemeClr val="tx1"/>
                </a:solidFill>
                <a:effectLst/>
                <a:latin typeface="+mn-lt"/>
                <a:ea typeface="+mn-ea"/>
                <a:cs typeface="+mn-cs"/>
              </a:rPr>
              <a:t>教學目標</a:t>
            </a:r>
            <a:r>
              <a:rPr lang="en-US" altLang="zh-TW" sz="1200" kern="1200" dirty="0" smtClean="0">
                <a:solidFill>
                  <a:schemeClr val="tx1"/>
                </a:solidFill>
                <a:effectLst/>
                <a:latin typeface="+mn-lt"/>
                <a:ea typeface="+mn-ea"/>
                <a:cs typeface="+mn-cs"/>
              </a:rPr>
              <a:t>:</a:t>
            </a:r>
            <a:endParaRPr lang="zh-TW" altLang="zh-TW" sz="1200" kern="1200" dirty="0" smtClean="0">
              <a:solidFill>
                <a:schemeClr val="tx1"/>
              </a:solidFill>
              <a:effectLst/>
              <a:latin typeface="+mn-lt"/>
              <a:ea typeface="+mn-ea"/>
              <a:cs typeface="+mn-cs"/>
            </a:endParaRPr>
          </a:p>
          <a:p>
            <a:r>
              <a:rPr lang="en-US" altLang="zh-TW" sz="1200" b="1" kern="1200" dirty="0" smtClean="0">
                <a:solidFill>
                  <a:schemeClr val="tx1"/>
                </a:solidFill>
                <a:effectLst/>
                <a:latin typeface="+mn-lt"/>
                <a:ea typeface="+mn-ea"/>
                <a:cs typeface="+mn-cs"/>
              </a:rPr>
              <a:t>1.</a:t>
            </a:r>
            <a:r>
              <a:rPr lang="zh-TW" altLang="zh-TW" sz="1200" b="1" kern="1200" dirty="0" smtClean="0">
                <a:solidFill>
                  <a:schemeClr val="tx1"/>
                </a:solidFill>
                <a:effectLst/>
                <a:latin typeface="+mn-lt"/>
                <a:ea typeface="+mn-ea"/>
                <a:cs typeface="+mn-cs"/>
              </a:rPr>
              <a:t>瞭解在地生活方式、產業、環境。</a:t>
            </a:r>
            <a:endParaRPr lang="zh-TW" altLang="zh-TW" sz="1200" kern="1200" dirty="0" smtClean="0">
              <a:solidFill>
                <a:schemeClr val="tx1"/>
              </a:solidFill>
              <a:effectLst/>
              <a:latin typeface="+mn-lt"/>
              <a:ea typeface="+mn-ea"/>
              <a:cs typeface="+mn-cs"/>
            </a:endParaRPr>
          </a:p>
          <a:p>
            <a:r>
              <a:rPr lang="en-US" altLang="zh-TW" sz="1200" b="1" kern="1200" dirty="0" smtClean="0">
                <a:solidFill>
                  <a:schemeClr val="tx1"/>
                </a:solidFill>
                <a:effectLst/>
                <a:latin typeface="+mn-lt"/>
                <a:ea typeface="+mn-ea"/>
                <a:cs typeface="+mn-cs"/>
              </a:rPr>
              <a:t>2.</a:t>
            </a:r>
            <a:r>
              <a:rPr lang="zh-TW" altLang="zh-TW" sz="1200" b="1" kern="1200" dirty="0" smtClean="0">
                <a:solidFill>
                  <a:schemeClr val="tx1"/>
                </a:solidFill>
                <a:effectLst/>
                <a:latin typeface="+mn-lt"/>
                <a:ea typeface="+mn-ea"/>
                <a:cs typeface="+mn-cs"/>
              </a:rPr>
              <a:t>認識海洋相關英文字彙。</a:t>
            </a:r>
            <a:endParaRPr lang="zh-TW" altLang="zh-TW" sz="1200" kern="1200" dirty="0" smtClean="0">
              <a:solidFill>
                <a:schemeClr val="tx1"/>
              </a:solidFill>
              <a:effectLst/>
              <a:latin typeface="+mn-lt"/>
              <a:ea typeface="+mn-ea"/>
              <a:cs typeface="+mn-cs"/>
            </a:endParaRPr>
          </a:p>
          <a:p>
            <a:r>
              <a:rPr lang="en-US" altLang="zh-TW" sz="1200" b="1" kern="1200" dirty="0" smtClean="0">
                <a:solidFill>
                  <a:schemeClr val="tx1"/>
                </a:solidFill>
                <a:effectLst/>
                <a:latin typeface="+mn-lt"/>
                <a:ea typeface="+mn-ea"/>
                <a:cs typeface="+mn-cs"/>
              </a:rPr>
              <a:t>3.</a:t>
            </a:r>
            <a:r>
              <a:rPr lang="zh-TW" altLang="zh-TW" sz="1200" b="1" kern="1200" dirty="0" smtClean="0">
                <a:solidFill>
                  <a:schemeClr val="tx1"/>
                </a:solidFill>
                <a:effectLst/>
                <a:latin typeface="+mn-lt"/>
                <a:ea typeface="+mn-ea"/>
                <a:cs typeface="+mn-cs"/>
              </a:rPr>
              <a:t>學習依各年段程度之基本句型描述家鄉環境。</a:t>
            </a:r>
            <a:endParaRPr lang="zh-TW" altLang="zh-TW" sz="1200" kern="1200" dirty="0" smtClean="0">
              <a:solidFill>
                <a:schemeClr val="tx1"/>
              </a:solidFill>
              <a:effectLst/>
              <a:latin typeface="+mn-lt"/>
              <a:ea typeface="+mn-ea"/>
              <a:cs typeface="+mn-cs"/>
            </a:endParaRPr>
          </a:p>
          <a:p>
            <a:r>
              <a:rPr lang="en-US" altLang="zh-TW" sz="1200" b="1" kern="1200" dirty="0" smtClean="0">
                <a:solidFill>
                  <a:schemeClr val="tx1"/>
                </a:solidFill>
                <a:effectLst/>
                <a:latin typeface="+mn-lt"/>
                <a:ea typeface="+mn-ea"/>
                <a:cs typeface="+mn-cs"/>
              </a:rPr>
              <a:t>4.</a:t>
            </a:r>
            <a:r>
              <a:rPr lang="zh-TW" altLang="zh-TW" sz="1200" b="1" kern="1200" dirty="0" smtClean="0">
                <a:solidFill>
                  <a:schemeClr val="tx1"/>
                </a:solidFill>
                <a:effectLst/>
                <a:latin typeface="+mn-lt"/>
                <a:ea typeface="+mn-ea"/>
                <a:cs typeface="+mn-cs"/>
              </a:rPr>
              <a:t>使用習得語句進行家鄉環境之簡易介紹。</a:t>
            </a:r>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3</a:t>
            </a:fld>
            <a:endParaRPr lang="zh-TW" altLang="en-US"/>
          </a:p>
        </p:txBody>
      </p:sp>
    </p:spTree>
    <p:extLst>
      <p:ext uri="{BB962C8B-B14F-4D97-AF65-F5344CB8AC3E}">
        <p14:creationId xmlns:p14="http://schemas.microsoft.com/office/powerpoint/2010/main" val="11002282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4</a:t>
            </a:fld>
            <a:endParaRPr lang="zh-TW" altLang="en-US"/>
          </a:p>
        </p:txBody>
      </p:sp>
    </p:spTree>
    <p:extLst>
      <p:ext uri="{BB962C8B-B14F-4D97-AF65-F5344CB8AC3E}">
        <p14:creationId xmlns:p14="http://schemas.microsoft.com/office/powerpoint/2010/main" val="17704597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5</a:t>
            </a:fld>
            <a:endParaRPr lang="zh-TW" altLang="en-US"/>
          </a:p>
        </p:txBody>
      </p:sp>
    </p:spTree>
    <p:extLst>
      <p:ext uri="{BB962C8B-B14F-4D97-AF65-F5344CB8AC3E}">
        <p14:creationId xmlns:p14="http://schemas.microsoft.com/office/powerpoint/2010/main" val="38828723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342900" lvl="0" indent="-342900" algn="just">
              <a:spcAft>
                <a:spcPts val="0"/>
              </a:spcAft>
              <a:buFont typeface="Wingdings" panose="05000000000000000000" pitchFamily="2" charset="2"/>
              <a:buChar char=""/>
            </a:pPr>
            <a:r>
              <a:rPr lang="zh-TW" altLang="zh-TW" dirty="0" smtClean="0">
                <a:ea typeface="微軟正黑體" panose="020B0604030504040204" pitchFamily="34" charset="-120"/>
                <a:cs typeface="Arial Unicode MS" panose="020B0604020202020204" pitchFamily="34" charset="-120"/>
              </a:rPr>
              <a:t>深厚校本課程跨領域的內涵，領域之間不相互排擠反之能相輔並行。</a:t>
            </a:r>
            <a:endParaRPr lang="en-US" altLang="zh-TW" dirty="0" smtClean="0">
              <a:ea typeface="微軟正黑體" panose="020B0604030504040204" pitchFamily="34" charset="-120"/>
              <a:cs typeface="Arial Unicode MS" panose="020B0604020202020204" pitchFamily="34" charset="-120"/>
            </a:endParaRPr>
          </a:p>
          <a:p>
            <a:pPr marL="342900" lvl="0" indent="-342900" algn="just">
              <a:spcAft>
                <a:spcPts val="0"/>
              </a:spcAft>
              <a:buFont typeface="Wingdings" panose="05000000000000000000" pitchFamily="2" charset="2"/>
              <a:buChar char=""/>
            </a:pPr>
            <a:endParaRPr lang="en-US" altLang="zh-TW" dirty="0" smtClean="0">
              <a:ea typeface="微軟正黑體" panose="020B0604030504040204" pitchFamily="34" charset="-120"/>
              <a:cs typeface="Arial Unicode MS" panose="020B0604020202020204" pitchFamily="34" charset="-120"/>
            </a:endParaRPr>
          </a:p>
          <a:p>
            <a:pPr marL="342900" lvl="0" indent="-342900" algn="just">
              <a:spcAft>
                <a:spcPts val="0"/>
              </a:spcAft>
              <a:buFont typeface="Wingdings" panose="05000000000000000000" pitchFamily="2" charset="2"/>
              <a:buChar char=""/>
            </a:pPr>
            <a:endParaRPr lang="zh-TW" altLang="en-US" dirty="0" smtClean="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6</a:t>
            </a:fld>
            <a:endParaRPr lang="zh-TW" altLang="en-US"/>
          </a:p>
        </p:txBody>
      </p:sp>
    </p:spTree>
    <p:extLst>
      <p:ext uri="{BB962C8B-B14F-4D97-AF65-F5344CB8AC3E}">
        <p14:creationId xmlns:p14="http://schemas.microsoft.com/office/powerpoint/2010/main" val="13331662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342900" lvl="0" indent="-342900" algn="just">
              <a:spcAft>
                <a:spcPts val="0"/>
              </a:spcAft>
              <a:buFont typeface="Wingdings" panose="05000000000000000000" pitchFamily="2" charset="2"/>
              <a:buChar char=""/>
            </a:pP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將校本課程的內容與</a:t>
            </a:r>
            <a:r>
              <a:rPr lang="zh-TW" altLang="en-US" kern="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各年級</a:t>
            </a: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程度之英語</a:t>
            </a:r>
            <a:r>
              <a:rPr lang="zh-TW" altLang="zh-TW" kern="0" dirty="0" smtClean="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單字及句型</a:t>
            </a: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相結合，鼓勵學生運用習得語句進行</a:t>
            </a:r>
            <a:r>
              <a:rPr lang="zh-TW" altLang="zh-TW" kern="0" dirty="0" smtClean="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導覽解說</a:t>
            </a: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，使其具有以多元語言介紹、行銷家鄉的能力。</a:t>
            </a:r>
            <a:endParaRPr lang="en-US" altLang="zh-TW" sz="1800" kern="100" dirty="0" smtClean="0">
              <a:latin typeface="Times New Roman" panose="02020603050405020304" pitchFamily="18" charset="0"/>
            </a:endParaRPr>
          </a:p>
          <a:p>
            <a:pPr marL="342900" lvl="0" indent="-342900" algn="just">
              <a:spcAft>
                <a:spcPts val="0"/>
              </a:spcAft>
              <a:buFont typeface="Wingdings" panose="05000000000000000000" pitchFamily="2" charset="2"/>
              <a:buChar char=""/>
            </a:pPr>
            <a:r>
              <a:rPr lang="zh-TW" altLang="zh-TW" dirty="0" smtClean="0">
                <a:solidFill>
                  <a:srgbClr val="000000"/>
                </a:solidFill>
                <a:ea typeface="微軟正黑體" panose="020B0604030504040204" pitchFamily="34" charset="-120"/>
                <a:cs typeface="Arial Unicode MS" panose="020B0604020202020204" pitchFamily="34" charset="-120"/>
              </a:rPr>
              <a:t>深化學生對</a:t>
            </a:r>
            <a:r>
              <a:rPr lang="zh-TW" altLang="zh-TW" dirty="0" smtClean="0">
                <a:solidFill>
                  <a:srgbClr val="0070C0"/>
                </a:solidFill>
                <a:ea typeface="微軟正黑體" panose="020B0604030504040204" pitchFamily="34" charset="-120"/>
                <a:cs typeface="Arial Unicode MS" panose="020B0604020202020204" pitchFamily="34" charset="-120"/>
              </a:rPr>
              <a:t>家鄉文化</a:t>
            </a:r>
            <a:r>
              <a:rPr lang="zh-TW" altLang="zh-TW" dirty="0" smtClean="0">
                <a:solidFill>
                  <a:srgbClr val="000000"/>
                </a:solidFill>
                <a:ea typeface="微軟正黑體" panose="020B0604030504040204" pitchFamily="34" charset="-120"/>
                <a:cs typeface="Arial Unicode MS" panose="020B0604020202020204" pitchFamily="34" charset="-120"/>
              </a:rPr>
              <a:t>的認識與認同，培養學生使用</a:t>
            </a:r>
            <a:r>
              <a:rPr lang="zh-TW" altLang="zh-TW" dirty="0" smtClean="0">
                <a:solidFill>
                  <a:srgbClr val="0070C0"/>
                </a:solidFill>
                <a:ea typeface="微軟正黑體" panose="020B0604030504040204" pitchFamily="34" charset="-120"/>
                <a:cs typeface="Arial Unicode MS" panose="020B0604020202020204" pitchFamily="34" charset="-120"/>
              </a:rPr>
              <a:t>語言的學習興趣</a:t>
            </a:r>
            <a:r>
              <a:rPr lang="zh-TW" altLang="zh-TW" dirty="0" smtClean="0">
                <a:solidFill>
                  <a:srgbClr val="000000"/>
                </a:solidFill>
                <a:ea typeface="微軟正黑體" panose="020B0604030504040204" pitchFamily="34" charset="-120"/>
                <a:cs typeface="Arial Unicode MS" panose="020B0604020202020204" pitchFamily="34" charset="-120"/>
              </a:rPr>
              <a:t>，豐富學習經驗，使其兼具生活性、在地性、及實用性。</a:t>
            </a:r>
            <a:endParaRPr lang="zh-TW" altLang="en-US" dirty="0" smtClean="0"/>
          </a:p>
          <a:p>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7</a:t>
            </a:fld>
            <a:endParaRPr lang="zh-TW" altLang="en-US"/>
          </a:p>
        </p:txBody>
      </p:sp>
    </p:spTree>
    <p:extLst>
      <p:ext uri="{BB962C8B-B14F-4D97-AF65-F5344CB8AC3E}">
        <p14:creationId xmlns:p14="http://schemas.microsoft.com/office/powerpoint/2010/main" val="32649004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228600" indent="-228600">
              <a:buAutoNum type="arabicPeriod"/>
            </a:pPr>
            <a:r>
              <a:rPr lang="zh-TW" altLang="en-US" dirty="0" smtClean="0"/>
              <a:t>教師解說完校本課程</a:t>
            </a:r>
            <a:r>
              <a:rPr lang="en-US" altLang="zh-TW" dirty="0" smtClean="0"/>
              <a:t>《</a:t>
            </a:r>
            <a:r>
              <a:rPr lang="zh-TW" altLang="en-US" dirty="0" smtClean="0"/>
              <a:t>小小解說員</a:t>
            </a:r>
            <a:r>
              <a:rPr lang="en-US" altLang="zh-TW" dirty="0" smtClean="0"/>
              <a:t>》【</a:t>
            </a:r>
            <a:r>
              <a:rPr lang="zh-TW" altLang="en-US" dirty="0" smtClean="0"/>
              <a:t>學校簡介</a:t>
            </a:r>
            <a:r>
              <a:rPr lang="en-US" altLang="zh-TW" dirty="0" err="1" smtClean="0"/>
              <a:t>Hemei</a:t>
            </a:r>
            <a:r>
              <a:rPr lang="en-US" altLang="zh-TW" dirty="0" smtClean="0"/>
              <a:t> Introduction】</a:t>
            </a:r>
            <a:r>
              <a:rPr lang="zh-TW" altLang="en-US" dirty="0" smtClean="0"/>
              <a:t>解說影片後，運用</a:t>
            </a:r>
            <a:r>
              <a:rPr lang="en-US" altLang="zh-TW" dirty="0" smtClean="0"/>
              <a:t>Dino on the Go7, Unit 1</a:t>
            </a:r>
            <a:r>
              <a:rPr lang="zh-TW" altLang="en-US" dirty="0" smtClean="0"/>
              <a:t>電子書教學動畫其簡介義大利地方特色的內容，請學生試著模擬身在龍洞灣欲向他人簡介龍洞灣的內容，聯結學生的生活經驗，使學生更加瞭解解說影片介紹學校的關聯性。</a:t>
            </a:r>
            <a:endParaRPr lang="en-US" altLang="zh-TW" dirty="0" smtClean="0"/>
          </a:p>
          <a:p>
            <a:pPr marL="228600" indent="-228600">
              <a:buAutoNum type="arabicPeriod"/>
            </a:pPr>
            <a:endParaRPr lang="en-US" altLang="zh-TW" dirty="0" smtClean="0"/>
          </a:p>
          <a:p>
            <a:pPr marL="228600" indent="-228600">
              <a:buAutoNum type="arabicPeriod"/>
            </a:pPr>
            <a:r>
              <a:rPr lang="zh-TW" altLang="en-US" dirty="0" smtClean="0"/>
              <a:t>再引導學生學習其主項目下方的子項目字彙</a:t>
            </a:r>
            <a:r>
              <a:rPr lang="en-US" altLang="zh-TW" dirty="0" smtClean="0"/>
              <a:t>(Location, Cape and bay - Northeast coast, Cape, Bay…)</a:t>
            </a:r>
            <a:r>
              <a:rPr lang="zh-TW" altLang="en-US" dirty="0" smtClean="0"/>
              <a:t>，作為該解說影片的關鍵字串，使學生對於解說影片的內容產生更加具象化的瞭解。</a:t>
            </a:r>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8</a:t>
            </a:fld>
            <a:endParaRPr lang="zh-TW" altLang="en-US"/>
          </a:p>
        </p:txBody>
      </p:sp>
    </p:spTree>
    <p:extLst>
      <p:ext uri="{BB962C8B-B14F-4D97-AF65-F5344CB8AC3E}">
        <p14:creationId xmlns:p14="http://schemas.microsoft.com/office/powerpoint/2010/main" val="6432985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pPr marL="228600" indent="-228600">
              <a:buAutoNum type="arabicPeriod"/>
            </a:pPr>
            <a:r>
              <a:rPr lang="zh-TW" altLang="en-US" dirty="0" smtClean="0"/>
              <a:t>教師引導學生依據生活經驗說出「產業</a:t>
            </a:r>
            <a:r>
              <a:rPr lang="en-US" altLang="zh-TW" dirty="0" smtClean="0"/>
              <a:t>Industry</a:t>
            </a:r>
            <a:r>
              <a:rPr lang="zh-TW" altLang="en-US" dirty="0" smtClean="0"/>
              <a:t>」</a:t>
            </a:r>
            <a:r>
              <a:rPr lang="zh-TW" altLang="en-US" sz="1200" kern="100" dirty="0" smtClean="0">
                <a:effectLst/>
                <a:latin typeface="微軟正黑體" panose="020B0604030504040204" pitchFamily="34" charset="-120"/>
                <a:ea typeface="微軟正黑體" panose="020B0604030504040204" pitchFamily="34" charset="-120"/>
              </a:rPr>
              <a:t>其子項目</a:t>
            </a:r>
            <a:r>
              <a:rPr lang="zh-TW" altLang="en-US" sz="1200" b="0" dirty="0" smtClean="0">
                <a:solidFill>
                  <a:schemeClr val="accent5">
                    <a:lumMod val="75000"/>
                  </a:schemeClr>
                </a:solidFill>
                <a:latin typeface="華康采風體W3(P)" panose="03000300000000000000" pitchFamily="66" charset="-120"/>
                <a:ea typeface="華康采風體W3(P)" panose="03000300000000000000" pitchFamily="66" charset="-120"/>
              </a:rPr>
              <a:t>「漁業</a:t>
            </a:r>
            <a:r>
              <a:rPr lang="en-US" altLang="zh-TW" sz="1200" b="0" dirty="0" smtClean="0">
                <a:solidFill>
                  <a:schemeClr val="accent5">
                    <a:lumMod val="75000"/>
                  </a:schemeClr>
                </a:solidFill>
                <a:latin typeface="華康采風體W3(P)" panose="03000300000000000000" pitchFamily="66" charset="-120"/>
                <a:ea typeface="華康采風體W3(P)" panose="03000300000000000000" pitchFamily="66" charset="-120"/>
              </a:rPr>
              <a:t>Fishery</a:t>
            </a:r>
            <a:r>
              <a:rPr lang="zh-TW" altLang="en-US" sz="1200" b="0"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en-US" altLang="zh-TW" sz="1200" b="0" dirty="0" smtClean="0">
                <a:solidFill>
                  <a:schemeClr val="accent5">
                    <a:lumMod val="75000"/>
                  </a:schemeClr>
                </a:solidFill>
                <a:latin typeface="華康采風體W3(P)" panose="03000300000000000000" pitchFamily="66" charset="-120"/>
                <a:ea typeface="華康采風體W3(P)" panose="03000300000000000000" pitchFamily="66" charset="-120"/>
              </a:rPr>
              <a:t>-Fishing boat, fisherman…</a:t>
            </a:r>
            <a:r>
              <a:rPr lang="zh-TW" altLang="en-US" sz="1200" b="1"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dirty="0" smtClean="0"/>
              <a:t>教師依照學生所舉例之相關字彙，或引導學生搭配校本課程</a:t>
            </a:r>
            <a:r>
              <a:rPr lang="en-US" altLang="zh-TW" dirty="0" smtClean="0"/>
              <a:t>《</a:t>
            </a:r>
            <a:r>
              <a:rPr lang="zh-TW" altLang="en-US" dirty="0" smtClean="0"/>
              <a:t>英語小達人</a:t>
            </a:r>
            <a:r>
              <a:rPr lang="en-US" altLang="zh-TW" dirty="0" smtClean="0"/>
              <a:t>2.0》</a:t>
            </a:r>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9</a:t>
            </a:fld>
            <a:endParaRPr lang="zh-TW" altLang="en-US"/>
          </a:p>
        </p:txBody>
      </p:sp>
    </p:spTree>
    <p:extLst>
      <p:ext uri="{BB962C8B-B14F-4D97-AF65-F5344CB8AC3E}">
        <p14:creationId xmlns:p14="http://schemas.microsoft.com/office/powerpoint/2010/main" val="2002534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圖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altLang="zh-TW" sz="1200" kern="1200" dirty="0" smtClean="0">
                <a:solidFill>
                  <a:schemeClr val="tx1"/>
                </a:solidFill>
                <a:effectLst/>
                <a:latin typeface="+mn-lt"/>
                <a:ea typeface="+mn-ea"/>
                <a:cs typeface="+mn-cs"/>
              </a:rPr>
              <a:t>1.</a:t>
            </a:r>
            <a:r>
              <a:rPr lang="zh-TW" altLang="en-US" sz="1200" kern="1200" dirty="0" smtClean="0">
                <a:solidFill>
                  <a:schemeClr val="tx1"/>
                </a:solidFill>
                <a:effectLst/>
                <a:latin typeface="+mn-lt"/>
                <a:ea typeface="+mn-ea"/>
                <a:cs typeface="+mn-cs"/>
              </a:rPr>
              <a:t> 左</a:t>
            </a:r>
            <a:r>
              <a:rPr lang="zh-TW" altLang="zh-TW" sz="1200" kern="1200" dirty="0" smtClean="0">
                <a:solidFill>
                  <a:schemeClr val="tx1"/>
                </a:solidFill>
                <a:effectLst/>
                <a:latin typeface="+mn-lt"/>
                <a:ea typeface="+mn-ea"/>
                <a:cs typeface="+mn-cs"/>
              </a:rPr>
              <a:t>圖為教師教授學生</a:t>
            </a:r>
            <a:r>
              <a:rPr lang="en-US" altLang="zh-TW" sz="1200" kern="1200" dirty="0" smtClean="0">
                <a:solidFill>
                  <a:schemeClr val="tx1"/>
                </a:solidFill>
                <a:effectLst/>
                <a:latin typeface="+mn-lt"/>
                <a:ea typeface="+mn-ea"/>
                <a:cs typeface="+mn-cs"/>
              </a:rPr>
              <a:t>Dino on the Go 7, Unit 3 What Do You Do in the Morning?</a:t>
            </a:r>
            <a:r>
              <a:rPr lang="zh-TW" altLang="zh-TW" sz="1200" kern="1200" dirty="0" smtClean="0">
                <a:solidFill>
                  <a:schemeClr val="tx1"/>
                </a:solidFill>
                <a:effectLst/>
                <a:latin typeface="+mn-lt"/>
                <a:ea typeface="+mn-ea"/>
                <a:cs typeface="+mn-cs"/>
              </a:rPr>
              <a:t>時，融入校本英語的片語補充字彙：</a:t>
            </a:r>
          </a:p>
          <a:p>
            <a:r>
              <a:rPr lang="en-US" altLang="zh-TW" sz="1200" kern="1200" dirty="0" smtClean="0">
                <a:solidFill>
                  <a:schemeClr val="tx1"/>
                </a:solidFill>
                <a:effectLst/>
                <a:latin typeface="+mn-lt"/>
                <a:ea typeface="+mn-ea"/>
                <a:cs typeface="+mn-cs"/>
              </a:rPr>
              <a:t>go fishing on the sea</a:t>
            </a:r>
            <a:r>
              <a:rPr lang="zh-TW" altLang="zh-TW" sz="1200" kern="1200" dirty="0" smtClean="0">
                <a:solidFill>
                  <a:schemeClr val="tx1"/>
                </a:solidFill>
                <a:effectLst/>
                <a:latin typeface="+mn-lt"/>
                <a:ea typeface="+mn-ea"/>
                <a:cs typeface="+mn-cs"/>
              </a:rPr>
              <a:t>出海捕魚</a:t>
            </a:r>
          </a:p>
          <a:p>
            <a:r>
              <a:rPr lang="en-US" altLang="zh-TW" sz="1200" kern="1200" dirty="0" smtClean="0">
                <a:solidFill>
                  <a:schemeClr val="tx1"/>
                </a:solidFill>
                <a:effectLst/>
                <a:latin typeface="+mn-lt"/>
                <a:ea typeface="+mn-ea"/>
                <a:cs typeface="+mn-cs"/>
              </a:rPr>
              <a:t>catch the fish </a:t>
            </a:r>
            <a:r>
              <a:rPr lang="zh-TW" altLang="zh-TW" sz="1200" kern="1200" dirty="0" smtClean="0">
                <a:solidFill>
                  <a:schemeClr val="tx1"/>
                </a:solidFill>
                <a:effectLst/>
                <a:latin typeface="+mn-lt"/>
                <a:ea typeface="+mn-ea"/>
                <a:cs typeface="+mn-cs"/>
              </a:rPr>
              <a:t>捕魚</a:t>
            </a:r>
          </a:p>
          <a:p>
            <a:r>
              <a:rPr lang="en-US" altLang="zh-TW" sz="1200" kern="1200" dirty="0" smtClean="0">
                <a:solidFill>
                  <a:schemeClr val="tx1"/>
                </a:solidFill>
                <a:effectLst/>
                <a:latin typeface="+mn-lt"/>
                <a:ea typeface="+mn-ea"/>
                <a:cs typeface="+mn-cs"/>
              </a:rPr>
              <a:t>sell the fish</a:t>
            </a:r>
            <a:r>
              <a:rPr lang="zh-TW" altLang="zh-TW" sz="1200" kern="1200" dirty="0" smtClean="0">
                <a:solidFill>
                  <a:schemeClr val="tx1"/>
                </a:solidFill>
                <a:effectLst/>
                <a:latin typeface="+mn-lt"/>
                <a:ea typeface="+mn-ea"/>
                <a:cs typeface="+mn-cs"/>
              </a:rPr>
              <a:t>賣魚</a:t>
            </a:r>
          </a:p>
          <a:p>
            <a:r>
              <a:rPr lang="en-US" altLang="zh-TW" sz="1200" kern="1200" dirty="0" smtClean="0">
                <a:solidFill>
                  <a:schemeClr val="tx1"/>
                </a:solidFill>
                <a:effectLst/>
                <a:latin typeface="+mn-lt"/>
                <a:ea typeface="+mn-ea"/>
                <a:cs typeface="+mn-cs"/>
              </a:rPr>
              <a:t>mend the nets</a:t>
            </a:r>
            <a:r>
              <a:rPr lang="zh-TW" altLang="zh-TW" sz="1200" kern="1200" dirty="0" smtClean="0">
                <a:solidFill>
                  <a:schemeClr val="tx1"/>
                </a:solidFill>
                <a:effectLst/>
                <a:latin typeface="+mn-lt"/>
                <a:ea typeface="+mn-ea"/>
                <a:cs typeface="+mn-cs"/>
              </a:rPr>
              <a:t>修補魚網</a:t>
            </a:r>
          </a:p>
          <a:p>
            <a:r>
              <a:rPr lang="en-US" altLang="zh-TW" sz="1200" kern="1200" dirty="0" smtClean="0">
                <a:solidFill>
                  <a:schemeClr val="tx1"/>
                </a:solidFill>
                <a:effectLst/>
                <a:latin typeface="+mn-lt"/>
                <a:ea typeface="+mn-ea"/>
                <a:cs typeface="+mn-cs"/>
              </a:rPr>
              <a:t>tidy up the tools </a:t>
            </a:r>
            <a:r>
              <a:rPr lang="zh-TW" altLang="zh-TW" sz="1200" kern="1200" dirty="0" smtClean="0">
                <a:solidFill>
                  <a:schemeClr val="tx1"/>
                </a:solidFill>
                <a:effectLst/>
                <a:latin typeface="+mn-lt"/>
                <a:ea typeface="+mn-ea"/>
                <a:cs typeface="+mn-cs"/>
              </a:rPr>
              <a:t>整理漁具</a:t>
            </a:r>
            <a:endParaRPr lang="en-US" altLang="zh-TW" sz="1200" kern="1200" dirty="0" smtClean="0">
              <a:solidFill>
                <a:schemeClr val="tx1"/>
              </a:solidFill>
              <a:effectLst/>
              <a:latin typeface="+mn-lt"/>
              <a:ea typeface="+mn-ea"/>
              <a:cs typeface="+mn-cs"/>
            </a:endParaRPr>
          </a:p>
          <a:p>
            <a:endParaRPr lang="zh-TW" altLang="en-US" dirty="0"/>
          </a:p>
        </p:txBody>
      </p:sp>
      <p:sp>
        <p:nvSpPr>
          <p:cNvPr id="4" name="投影片編號版面配置區 3"/>
          <p:cNvSpPr>
            <a:spLocks noGrp="1"/>
          </p:cNvSpPr>
          <p:nvPr>
            <p:ph type="sldNum" sz="quarter" idx="10"/>
          </p:nvPr>
        </p:nvSpPr>
        <p:spPr/>
        <p:txBody>
          <a:bodyPr/>
          <a:lstStyle/>
          <a:p>
            <a:fld id="{E38638CE-7BFD-4D42-88F5-9CABC3D7B74E}" type="slidenum">
              <a:rPr lang="zh-TW" altLang="en-US" smtClean="0"/>
              <a:t>10</a:t>
            </a:fld>
            <a:endParaRPr lang="zh-TW" altLang="en-US"/>
          </a:p>
        </p:txBody>
      </p:sp>
    </p:spTree>
    <p:extLst>
      <p:ext uri="{BB962C8B-B14F-4D97-AF65-F5344CB8AC3E}">
        <p14:creationId xmlns:p14="http://schemas.microsoft.com/office/powerpoint/2010/main" val="4394119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標題投影片">
    <p:spTree>
      <p:nvGrpSpPr>
        <p:cNvPr id="1" name=""/>
        <p:cNvGrpSpPr/>
        <p:nvPr/>
      </p:nvGrpSpPr>
      <p:grpSpPr>
        <a:xfrm>
          <a:off x="0" y="0"/>
          <a:ext cx="0" cy="0"/>
          <a:chOff x="0" y="0"/>
          <a:chExt cx="0" cy="0"/>
        </a:xfrm>
      </p:grpSpPr>
      <p:sp>
        <p:nvSpPr>
          <p:cNvPr id="2" name="標題 1"/>
          <p:cNvSpPr>
            <a:spLocks noGrp="1"/>
          </p:cNvSpPr>
          <p:nvPr>
            <p:ph type="ctrTitle"/>
          </p:nvPr>
        </p:nvSpPr>
        <p:spPr>
          <a:xfrm>
            <a:off x="685800" y="2130425"/>
            <a:ext cx="7772400" cy="1470025"/>
          </a:xfrm>
        </p:spPr>
        <p:txBody>
          <a:bodyPr/>
          <a:lstStyle/>
          <a:p>
            <a:r>
              <a:rPr lang="zh-TW" altLang="en-US" smtClean="0"/>
              <a:t>按一下以編輯母片標題樣式</a:t>
            </a:r>
            <a:endParaRPr lang="zh-TW" altLang="en-US"/>
          </a:p>
        </p:txBody>
      </p:sp>
      <p:sp>
        <p:nvSpPr>
          <p:cNvPr id="3" name="副標題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TW" altLang="en-US" smtClean="0"/>
              <a:t>按一下以編輯母片副標題樣式</a:t>
            </a:r>
            <a:endParaRPr lang="zh-TW" altLang="en-US"/>
          </a:p>
        </p:txBody>
      </p:sp>
      <p:sp>
        <p:nvSpPr>
          <p:cNvPr id="4" name="日期版面配置區 3"/>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2775077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標題及直排文字">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5857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直排標題及文字">
    <p:spTree>
      <p:nvGrpSpPr>
        <p:cNvPr id="1" name=""/>
        <p:cNvGrpSpPr/>
        <p:nvPr/>
      </p:nvGrpSpPr>
      <p:grpSpPr>
        <a:xfrm>
          <a:off x="0" y="0"/>
          <a:ext cx="0" cy="0"/>
          <a:chOff x="0" y="0"/>
          <a:chExt cx="0" cy="0"/>
        </a:xfrm>
      </p:grpSpPr>
      <p:sp>
        <p:nvSpPr>
          <p:cNvPr id="2" name="直排標題 1"/>
          <p:cNvSpPr>
            <a:spLocks noGrp="1"/>
          </p:cNvSpPr>
          <p:nvPr>
            <p:ph type="title" orient="vert"/>
          </p:nvPr>
        </p:nvSpPr>
        <p:spPr>
          <a:xfrm>
            <a:off x="6629400" y="274638"/>
            <a:ext cx="2057400" cy="5851525"/>
          </a:xfrm>
        </p:spPr>
        <p:txBody>
          <a:bodyPr vert="eaVert"/>
          <a:lstStyle/>
          <a:p>
            <a:r>
              <a:rPr lang="zh-TW" altLang="en-US" smtClean="0"/>
              <a:t>按一下以編輯母片標題樣式</a:t>
            </a:r>
            <a:endParaRPr lang="zh-TW" altLang="en-US"/>
          </a:p>
        </p:txBody>
      </p:sp>
      <p:sp>
        <p:nvSpPr>
          <p:cNvPr id="3" name="直排文字版面配置區 2"/>
          <p:cNvSpPr>
            <a:spLocks noGrp="1"/>
          </p:cNvSpPr>
          <p:nvPr>
            <p:ph type="body" orient="vert" idx="1"/>
          </p:nvPr>
        </p:nvSpPr>
        <p:spPr>
          <a:xfrm>
            <a:off x="457200" y="274638"/>
            <a:ext cx="6019800" cy="5851525"/>
          </a:xfrm>
        </p:spPr>
        <p:txBody>
          <a:bodyPr vert="eaVert"/>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13087757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標題及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idx="1"/>
          </p:nvPr>
        </p:nvSpPr>
        <p:spPr/>
        <p:txBody>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401684766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章節標題">
    <p:spTree>
      <p:nvGrpSpPr>
        <p:cNvPr id="1" name=""/>
        <p:cNvGrpSpPr/>
        <p:nvPr/>
      </p:nvGrpSpPr>
      <p:grpSpPr>
        <a:xfrm>
          <a:off x="0" y="0"/>
          <a:ext cx="0" cy="0"/>
          <a:chOff x="0" y="0"/>
          <a:chExt cx="0" cy="0"/>
        </a:xfrm>
      </p:grpSpPr>
      <p:sp>
        <p:nvSpPr>
          <p:cNvPr id="2" name="標題 1"/>
          <p:cNvSpPr>
            <a:spLocks noGrp="1"/>
          </p:cNvSpPr>
          <p:nvPr>
            <p:ph type="title"/>
          </p:nvPr>
        </p:nvSpPr>
        <p:spPr>
          <a:xfrm>
            <a:off x="722313" y="4406900"/>
            <a:ext cx="7772400" cy="1362075"/>
          </a:xfrm>
        </p:spPr>
        <p:txBody>
          <a:bodyPr anchor="t"/>
          <a:lstStyle>
            <a:lvl1pPr algn="l">
              <a:defRPr sz="4000" b="1" cap="all"/>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TW" altLang="en-US" smtClean="0"/>
              <a:t>按一下以編輯母片文字樣式</a:t>
            </a:r>
          </a:p>
        </p:txBody>
      </p:sp>
      <p:sp>
        <p:nvSpPr>
          <p:cNvPr id="4" name="日期版面配置區 3"/>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11"/>
          </p:nvPr>
        </p:nvSpPr>
        <p:spPr/>
        <p:txBody>
          <a:bodyPr/>
          <a:lstStyle/>
          <a:p>
            <a:endParaRPr lang="zh-TW" altLang="en-US"/>
          </a:p>
        </p:txBody>
      </p:sp>
      <p:sp>
        <p:nvSpPr>
          <p:cNvPr id="6" name="投影片編號版面配置區 5"/>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20768429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兩項物件">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內容版面配置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內容版面配置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日期版面配置區 4"/>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27773295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對">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lvl1pPr>
              <a:defRPr/>
            </a:lvl1p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4" name="內容版面配置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5" name="文字版面配置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TW" altLang="en-US" smtClean="0"/>
              <a:t>按一下以編輯母片文字樣式</a:t>
            </a:r>
          </a:p>
        </p:txBody>
      </p:sp>
      <p:sp>
        <p:nvSpPr>
          <p:cNvPr id="6" name="內容版面配置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7" name="日期版面配置區 6"/>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8" name="頁尾版面配置區 7"/>
          <p:cNvSpPr>
            <a:spLocks noGrp="1"/>
          </p:cNvSpPr>
          <p:nvPr>
            <p:ph type="ftr" sz="quarter" idx="11"/>
          </p:nvPr>
        </p:nvSpPr>
        <p:spPr/>
        <p:txBody>
          <a:bodyPr/>
          <a:lstStyle/>
          <a:p>
            <a:endParaRPr lang="zh-TW" altLang="en-US"/>
          </a:p>
        </p:txBody>
      </p:sp>
      <p:sp>
        <p:nvSpPr>
          <p:cNvPr id="9" name="投影片編號版面配置區 8"/>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1475985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只有標題">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smtClean="0"/>
              <a:t>按一下以編輯母片標題樣式</a:t>
            </a:r>
            <a:endParaRPr lang="zh-TW" altLang="en-US"/>
          </a:p>
        </p:txBody>
      </p:sp>
      <p:sp>
        <p:nvSpPr>
          <p:cNvPr id="3" name="日期版面配置區 2"/>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4" name="頁尾版面配置區 3"/>
          <p:cNvSpPr>
            <a:spLocks noGrp="1"/>
          </p:cNvSpPr>
          <p:nvPr>
            <p:ph type="ftr" sz="quarter" idx="11"/>
          </p:nvPr>
        </p:nvSpPr>
        <p:spPr/>
        <p:txBody>
          <a:bodyPr/>
          <a:lstStyle/>
          <a:p>
            <a:endParaRPr lang="zh-TW" altLang="en-US"/>
          </a:p>
        </p:txBody>
      </p:sp>
      <p:sp>
        <p:nvSpPr>
          <p:cNvPr id="5" name="投影片編號版面配置區 4"/>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20039325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版面配置區 1"/>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3" name="頁尾版面配置區 2"/>
          <p:cNvSpPr>
            <a:spLocks noGrp="1"/>
          </p:cNvSpPr>
          <p:nvPr>
            <p:ph type="ftr" sz="quarter" idx="11"/>
          </p:nvPr>
        </p:nvSpPr>
        <p:spPr/>
        <p:txBody>
          <a:bodyPr/>
          <a:lstStyle/>
          <a:p>
            <a:endParaRPr lang="zh-TW" altLang="en-US"/>
          </a:p>
        </p:txBody>
      </p:sp>
      <p:sp>
        <p:nvSpPr>
          <p:cNvPr id="4" name="投影片編號版面配置區 3"/>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411095589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含標題的內容">
    <p:spTree>
      <p:nvGrpSpPr>
        <p:cNvPr id="1" name=""/>
        <p:cNvGrpSpPr/>
        <p:nvPr/>
      </p:nvGrpSpPr>
      <p:grpSpPr>
        <a:xfrm>
          <a:off x="0" y="0"/>
          <a:ext cx="0" cy="0"/>
          <a:chOff x="0" y="0"/>
          <a:chExt cx="0" cy="0"/>
        </a:xfrm>
      </p:grpSpPr>
      <p:sp>
        <p:nvSpPr>
          <p:cNvPr id="2" name="標題 1"/>
          <p:cNvSpPr>
            <a:spLocks noGrp="1"/>
          </p:cNvSpPr>
          <p:nvPr>
            <p:ph type="title"/>
          </p:nvPr>
        </p:nvSpPr>
        <p:spPr>
          <a:xfrm>
            <a:off x="457200" y="273050"/>
            <a:ext cx="3008313" cy="1162050"/>
          </a:xfrm>
        </p:spPr>
        <p:txBody>
          <a:bodyPr anchor="b"/>
          <a:lstStyle>
            <a:lvl1pPr algn="l">
              <a:defRPr sz="2000" b="1"/>
            </a:lvl1pPr>
          </a:lstStyle>
          <a:p>
            <a:r>
              <a:rPr lang="zh-TW" altLang="en-US" smtClean="0"/>
              <a:t>按一下以編輯母片標題樣式</a:t>
            </a:r>
            <a:endParaRPr lang="zh-TW" altLang="en-US"/>
          </a:p>
        </p:txBody>
      </p:sp>
      <p:sp>
        <p:nvSpPr>
          <p:cNvPr id="3" name="內容版面配置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文字版面配置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17766563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含標題的圖片">
    <p:spTree>
      <p:nvGrpSpPr>
        <p:cNvPr id="1" name=""/>
        <p:cNvGrpSpPr/>
        <p:nvPr/>
      </p:nvGrpSpPr>
      <p:grpSpPr>
        <a:xfrm>
          <a:off x="0" y="0"/>
          <a:ext cx="0" cy="0"/>
          <a:chOff x="0" y="0"/>
          <a:chExt cx="0" cy="0"/>
        </a:xfrm>
      </p:grpSpPr>
      <p:sp>
        <p:nvSpPr>
          <p:cNvPr id="2" name="標題 1"/>
          <p:cNvSpPr>
            <a:spLocks noGrp="1"/>
          </p:cNvSpPr>
          <p:nvPr>
            <p:ph type="title"/>
          </p:nvPr>
        </p:nvSpPr>
        <p:spPr>
          <a:xfrm>
            <a:off x="1792288" y="4800600"/>
            <a:ext cx="5486400" cy="566738"/>
          </a:xfrm>
        </p:spPr>
        <p:txBody>
          <a:bodyPr anchor="b"/>
          <a:lstStyle>
            <a:lvl1pPr algn="l">
              <a:defRPr sz="2000" b="1"/>
            </a:lvl1pPr>
          </a:lstStyle>
          <a:p>
            <a:r>
              <a:rPr lang="zh-TW" altLang="en-US" smtClean="0"/>
              <a:t>按一下以編輯母片標題樣式</a:t>
            </a:r>
            <a:endParaRPr lang="zh-TW" altLang="en-US"/>
          </a:p>
        </p:txBody>
      </p:sp>
      <p:sp>
        <p:nvSpPr>
          <p:cNvPr id="3" name="圖片版面配置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TW" altLang="en-US"/>
          </a:p>
        </p:txBody>
      </p:sp>
      <p:sp>
        <p:nvSpPr>
          <p:cNvPr id="4" name="文字版面配置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TW" altLang="en-US" smtClean="0"/>
              <a:t>按一下以編輯母片文字樣式</a:t>
            </a:r>
          </a:p>
        </p:txBody>
      </p:sp>
      <p:sp>
        <p:nvSpPr>
          <p:cNvPr id="5" name="日期版面配置區 4"/>
          <p:cNvSpPr>
            <a:spLocks noGrp="1"/>
          </p:cNvSpPr>
          <p:nvPr>
            <p:ph type="dt" sz="half" idx="10"/>
          </p:nvPr>
        </p:nvSpPr>
        <p:spPr/>
        <p:txBody>
          <a:bodyPr/>
          <a:lstStyle/>
          <a:p>
            <a:fld id="{999ED4B1-3537-4DB0-AAC8-999D01C0248E}" type="datetimeFigureOut">
              <a:rPr lang="zh-TW" altLang="en-US" smtClean="0"/>
              <a:t>2018/3/2</a:t>
            </a:fld>
            <a:endParaRPr lang="zh-TW" altLang="en-US"/>
          </a:p>
        </p:txBody>
      </p:sp>
      <p:sp>
        <p:nvSpPr>
          <p:cNvPr id="6" name="頁尾版面配置區 5"/>
          <p:cNvSpPr>
            <a:spLocks noGrp="1"/>
          </p:cNvSpPr>
          <p:nvPr>
            <p:ph type="ftr" sz="quarter" idx="11"/>
          </p:nvPr>
        </p:nvSpPr>
        <p:spPr/>
        <p:txBody>
          <a:bodyPr/>
          <a:lstStyle/>
          <a:p>
            <a:endParaRPr lang="zh-TW" altLang="en-US"/>
          </a:p>
        </p:txBody>
      </p:sp>
      <p:sp>
        <p:nvSpPr>
          <p:cNvPr id="7" name="投影片編號版面配置區 6"/>
          <p:cNvSpPr>
            <a:spLocks noGrp="1"/>
          </p:cNvSpPr>
          <p:nvPr>
            <p:ph type="sldNum" sz="quarter" idx="12"/>
          </p:nvPr>
        </p:nvSpPr>
        <p:spPr/>
        <p:txBody>
          <a:body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34002542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標題版面配置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TW" altLang="en-US" smtClean="0"/>
              <a:t>按一下以編輯母片標題樣式</a:t>
            </a:r>
            <a:endParaRPr lang="zh-TW" altLang="en-US"/>
          </a:p>
        </p:txBody>
      </p:sp>
      <p:sp>
        <p:nvSpPr>
          <p:cNvPr id="3" name="文字版面配置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TW" altLang="en-US" smtClean="0"/>
              <a:t>按一下以編輯母片文字樣式</a:t>
            </a:r>
          </a:p>
          <a:p>
            <a:pPr lvl="1"/>
            <a:r>
              <a:rPr lang="zh-TW" altLang="en-US" smtClean="0"/>
              <a:t>第二層</a:t>
            </a:r>
          </a:p>
          <a:p>
            <a:pPr lvl="2"/>
            <a:r>
              <a:rPr lang="zh-TW" altLang="en-US" smtClean="0"/>
              <a:t>第三層</a:t>
            </a:r>
          </a:p>
          <a:p>
            <a:pPr lvl="3"/>
            <a:r>
              <a:rPr lang="zh-TW" altLang="en-US" smtClean="0"/>
              <a:t>第四層</a:t>
            </a:r>
          </a:p>
          <a:p>
            <a:pPr lvl="4"/>
            <a:r>
              <a:rPr lang="zh-TW" altLang="en-US" smtClean="0"/>
              <a:t>第五層</a:t>
            </a:r>
            <a:endParaRPr lang="zh-TW" altLang="en-US"/>
          </a:p>
        </p:txBody>
      </p:sp>
      <p:sp>
        <p:nvSpPr>
          <p:cNvPr id="4" name="日期版面配置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99ED4B1-3537-4DB0-AAC8-999D01C0248E}" type="datetimeFigureOut">
              <a:rPr lang="zh-TW" altLang="en-US" smtClean="0"/>
              <a:t>2018/3/2</a:t>
            </a:fld>
            <a:endParaRPr lang="zh-TW" altLang="en-US"/>
          </a:p>
        </p:txBody>
      </p:sp>
      <p:sp>
        <p:nvSpPr>
          <p:cNvPr id="5" name="頁尾版面配置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TW" altLang="en-US"/>
          </a:p>
        </p:txBody>
      </p:sp>
      <p:sp>
        <p:nvSpPr>
          <p:cNvPr id="6" name="投影片編號版面配置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9FF5AB7-CC6E-4862-93F3-4DD0F0A08D2C}" type="slidenum">
              <a:rPr lang="zh-TW" altLang="en-US" smtClean="0"/>
              <a:t>‹#›</a:t>
            </a:fld>
            <a:endParaRPr lang="zh-TW" altLang="en-US"/>
          </a:p>
        </p:txBody>
      </p:sp>
    </p:spTree>
    <p:extLst>
      <p:ext uri="{BB962C8B-B14F-4D97-AF65-F5344CB8AC3E}">
        <p14:creationId xmlns:p14="http://schemas.microsoft.com/office/powerpoint/2010/main" val="628807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TW"/>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8.jpeg"/><Relationship Id="rId5" Type="http://schemas.openxmlformats.org/officeDocument/2006/relationships/image" Target="../media/image27.jpeg"/><Relationship Id="rId4" Type="http://schemas.openxmlformats.org/officeDocument/2006/relationships/image" Target="../media/image26.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14.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jpeg"/><Relationship Id="rId1" Type="http://schemas.openxmlformats.org/officeDocument/2006/relationships/slideLayout" Target="../slideLayouts/slideLayout2.xml"/><Relationship Id="rId4" Type="http://schemas.openxmlformats.org/officeDocument/2006/relationships/image" Target="../media/image35.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3.jpeg"/><Relationship Id="rId4" Type="http://schemas.openxmlformats.org/officeDocument/2006/relationships/image" Target="../media/image2.jpeg"/><Relationship Id="rId9" Type="http://schemas.microsoft.com/office/2007/relationships/hdphoto" Target="../media/hdphoto1.wdp"/></Relationships>
</file>

<file path=ppt/slides/_rels/slide3.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 Id="rId9" Type="http://schemas.openxmlformats.org/officeDocument/2006/relationships/image" Target="../media/image13.png"/></Relationships>
</file>

<file path=ppt/slides/_rels/slide4.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7.jpeg"/><Relationship Id="rId7" Type="http://schemas.microsoft.com/office/2007/relationships/hdphoto" Target="../media/hdphoto1.wdp"/><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7.png"/><Relationship Id="rId4" Type="http://schemas.openxmlformats.org/officeDocument/2006/relationships/image" Target="../media/image18.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ctrTitle"/>
          </p:nvPr>
        </p:nvSpPr>
        <p:spPr/>
        <p:txBody>
          <a:bodyPr/>
          <a:lstStyle/>
          <a:p>
            <a:r>
              <a:rPr lang="zh-TW" altLang="en-US" dirty="0" smtClean="0">
                <a:latin typeface="標楷體" panose="03000509000000000000" pitchFamily="65" charset="-120"/>
                <a:ea typeface="標楷體" panose="03000509000000000000" pitchFamily="65" charset="-120"/>
              </a:rPr>
              <a:t>海洋方案</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龍洞藍海策略</a:t>
            </a:r>
            <a:endParaRPr lang="zh-TW" altLang="en-US" dirty="0">
              <a:latin typeface="標楷體" panose="03000509000000000000" pitchFamily="65" charset="-120"/>
              <a:ea typeface="標楷體" panose="03000509000000000000" pitchFamily="65" charset="-120"/>
            </a:endParaRPr>
          </a:p>
        </p:txBody>
      </p:sp>
      <p:sp>
        <p:nvSpPr>
          <p:cNvPr id="3" name="副標題 2"/>
          <p:cNvSpPr>
            <a:spLocks noGrp="1"/>
          </p:cNvSpPr>
          <p:nvPr>
            <p:ph type="subTitle" idx="1"/>
          </p:nvPr>
        </p:nvSpPr>
        <p:spPr/>
        <p:txBody>
          <a:bodyPr/>
          <a:lstStyle/>
          <a:p>
            <a:r>
              <a:rPr lang="zh-TW" altLang="en-US" dirty="0" smtClean="0">
                <a:latin typeface="標楷體" panose="03000509000000000000" pitchFamily="65" charset="-120"/>
                <a:ea typeface="標楷體" panose="03000509000000000000" pitchFamily="65" charset="-120"/>
              </a:rPr>
              <a:t>和美</a:t>
            </a:r>
            <a:r>
              <a:rPr lang="zh-TW" altLang="en-US" dirty="0">
                <a:latin typeface="標楷體" panose="03000509000000000000" pitchFamily="65" charset="-120"/>
                <a:ea typeface="標楷體" panose="03000509000000000000" pitchFamily="65" charset="-120"/>
              </a:rPr>
              <a:t>國小</a:t>
            </a:r>
            <a:endParaRPr lang="en-US" altLang="zh-TW" dirty="0" smtClean="0">
              <a:latin typeface="標楷體" panose="03000509000000000000" pitchFamily="65" charset="-120"/>
              <a:ea typeface="標楷體" panose="03000509000000000000" pitchFamily="65" charset="-120"/>
            </a:endParaRPr>
          </a:p>
          <a:p>
            <a:r>
              <a:rPr lang="zh-TW" altLang="en-US" dirty="0" smtClean="0">
                <a:latin typeface="標楷體" panose="03000509000000000000" pitchFamily="65" charset="-120"/>
                <a:ea typeface="標楷體" panose="03000509000000000000" pitchFamily="65" charset="-120"/>
              </a:rPr>
              <a:t>訓育組長 趙坤偉</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8005093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3336873978"/>
              </p:ext>
            </p:extLst>
          </p:nvPr>
        </p:nvGraphicFramePr>
        <p:xfrm>
          <a:off x="251520" y="128884"/>
          <a:ext cx="8676964" cy="1715940"/>
        </p:xfrm>
        <a:graphic>
          <a:graphicData uri="http://schemas.openxmlformats.org/drawingml/2006/table">
            <a:tbl>
              <a:tblPr firstRow="1" firstCol="1" bandRow="1"/>
              <a:tblGrid>
                <a:gridCol w="460125">
                  <a:extLst>
                    <a:ext uri="{9D8B030D-6E8A-4147-A177-3AD203B41FA5}">
                      <a16:colId xmlns:a16="http://schemas.microsoft.com/office/drawing/2014/main" val="4069905742"/>
                    </a:ext>
                  </a:extLst>
                </a:gridCol>
                <a:gridCol w="1511913">
                  <a:extLst>
                    <a:ext uri="{9D8B030D-6E8A-4147-A177-3AD203B41FA5}">
                      <a16:colId xmlns:a16="http://schemas.microsoft.com/office/drawing/2014/main" val="2637469645"/>
                    </a:ext>
                  </a:extLst>
                </a:gridCol>
                <a:gridCol w="6023677">
                  <a:extLst>
                    <a:ext uri="{9D8B030D-6E8A-4147-A177-3AD203B41FA5}">
                      <a16:colId xmlns:a16="http://schemas.microsoft.com/office/drawing/2014/main" val="2369835986"/>
                    </a:ext>
                  </a:extLst>
                </a:gridCol>
                <a:gridCol w="681249">
                  <a:extLst>
                    <a:ext uri="{9D8B030D-6E8A-4147-A177-3AD203B41FA5}">
                      <a16:colId xmlns:a16="http://schemas.microsoft.com/office/drawing/2014/main" val="1428518001"/>
                    </a:ext>
                  </a:extLst>
                </a:gridCol>
              </a:tblGrid>
              <a:tr h="321784">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編號</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活動名稱</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說明</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a:effectLst/>
                          <a:latin typeface="Times New Roman" panose="02020603050405020304" pitchFamily="18" charset="0"/>
                          <a:ea typeface="標楷體" panose="03000509000000000000" pitchFamily="65" charset="-120"/>
                        </a:rPr>
                        <a:t>教學節數</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856828"/>
                  </a:ext>
                </a:extLst>
              </a:tr>
              <a:tr h="587657">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3</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句型大補帖</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句型教學</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：將習得的校本英語單字，</a:t>
                      </a:r>
                      <a:r>
                        <a:rPr lang="zh-TW" sz="1800" kern="0" dirty="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套用</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於英語課程中的句型運用。</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新細明體" panose="02020500000000000000" pitchFamily="18" charset="-120"/>
                        </a:rPr>
                        <a:t>2</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690441"/>
                  </a:ext>
                </a:extLst>
              </a:tr>
              <a:tr h="806499">
                <a:tc gridSpan="4">
                  <a:txBody>
                    <a:bodyPr/>
                    <a:lstStyle/>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3-1 </a:t>
                      </a:r>
                      <a:r>
                        <a:rPr lang="zh-TW" altLang="en-US" sz="1600" kern="100" dirty="0" smtClean="0">
                          <a:effectLst/>
                          <a:latin typeface="微軟正黑體" panose="020B0604030504040204" pitchFamily="34" charset="-120"/>
                          <a:ea typeface="微軟正黑體" panose="020B0604030504040204" pitchFamily="34" charset="-120"/>
                        </a:rPr>
                        <a:t>能運用各年段習得的基本句型，並以校本英語補充的相關字彙作適當的提問、回答。</a:t>
                      </a: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3-2 </a:t>
                      </a:r>
                      <a:r>
                        <a:rPr lang="zh-TW" altLang="en-US" sz="1600" kern="100" dirty="0" smtClean="0">
                          <a:effectLst/>
                          <a:latin typeface="微軟正黑體" panose="020B0604030504040204" pitchFamily="34" charset="-120"/>
                          <a:ea typeface="微軟正黑體" panose="020B0604030504040204" pitchFamily="34" charset="-120"/>
                        </a:rPr>
                        <a:t>能增強口語流暢度，及使用語言表達的自信與能力。</a:t>
                      </a:r>
                    </a:p>
                  </a:txBody>
                  <a:tcPr marL="57759" marR="57759"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50000"/>
                        </a:lnSpc>
                        <a:spcAft>
                          <a:spcPts val="0"/>
                        </a:spcAft>
                      </a:pPr>
                      <a:endParaRPr lang="zh-TW" altLang="en-US" sz="1800" kern="100" dirty="0" smtClean="0">
                        <a:effectLst/>
                        <a:latin typeface="微軟正黑體" panose="020B0604030504040204" pitchFamily="34" charset="-120"/>
                        <a:ea typeface="微軟正黑體" panose="020B0604030504040204" pitchFamily="34"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3222167"/>
                  </a:ext>
                </a:extLst>
              </a:tr>
            </a:tbl>
          </a:graphicData>
        </a:graphic>
      </p:graphicFrame>
      <p:sp>
        <p:nvSpPr>
          <p:cNvPr id="8" name="矩形 7"/>
          <p:cNvSpPr/>
          <p:nvPr/>
        </p:nvSpPr>
        <p:spPr>
          <a:xfrm>
            <a:off x="245909" y="3951328"/>
            <a:ext cx="4249013" cy="338554"/>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學生學習校</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本英語補充的相關字彙。</a:t>
            </a:r>
          </a:p>
        </p:txBody>
      </p:sp>
      <p:pic>
        <p:nvPicPr>
          <p:cNvPr id="3" name="圖片 2"/>
          <p:cNvPicPr>
            <a:picLocks noChangeAspect="1"/>
          </p:cNvPicPr>
          <p:nvPr/>
        </p:nvPicPr>
        <p:blipFill>
          <a:blip r:embed="rId3"/>
          <a:stretch>
            <a:fillRect/>
          </a:stretch>
        </p:blipFill>
        <p:spPr>
          <a:xfrm>
            <a:off x="251520" y="1997774"/>
            <a:ext cx="3475877" cy="1947219"/>
          </a:xfrm>
          <a:prstGeom prst="rect">
            <a:avLst/>
          </a:prstGeom>
          <a:ln>
            <a:noFill/>
          </a:ln>
          <a:effectLst>
            <a:outerShdw blurRad="292100" dist="139700" dir="2700000" algn="tl" rotWithShape="0">
              <a:srgbClr val="333333">
                <a:alpha val="65000"/>
              </a:srgbClr>
            </a:outerShdw>
          </a:effectLst>
        </p:spPr>
      </p:pic>
      <p:pic>
        <p:nvPicPr>
          <p:cNvPr id="5" name="圖片 4"/>
          <p:cNvPicPr>
            <a:picLocks noChangeAspect="1"/>
          </p:cNvPicPr>
          <p:nvPr/>
        </p:nvPicPr>
        <p:blipFill rotWithShape="1">
          <a:blip r:embed="rId4" cstate="print">
            <a:extLst>
              <a:ext uri="{28A0092B-C50C-407E-A947-70E740481C1C}">
                <a14:useLocalDpi xmlns:a14="http://schemas.microsoft.com/office/drawing/2010/main" val="0"/>
              </a:ext>
            </a:extLst>
          </a:blip>
          <a:srcRect l="5237" t="786"/>
          <a:stretch/>
        </p:blipFill>
        <p:spPr>
          <a:xfrm>
            <a:off x="677957" y="4307462"/>
            <a:ext cx="2232248" cy="1889514"/>
          </a:xfrm>
          <a:prstGeom prst="rect">
            <a:avLst/>
          </a:prstGeom>
          <a:ln>
            <a:noFill/>
          </a:ln>
          <a:effectLst>
            <a:outerShdw blurRad="292100" dist="139700" dir="2700000" algn="tl" rotWithShape="0">
              <a:srgbClr val="333333">
                <a:alpha val="65000"/>
              </a:srgbClr>
            </a:outerShdw>
          </a:effectLst>
        </p:spPr>
      </p:pic>
      <p:sp>
        <p:nvSpPr>
          <p:cNvPr id="9" name="矩形 8"/>
          <p:cNvSpPr/>
          <p:nvPr/>
        </p:nvSpPr>
        <p:spPr>
          <a:xfrm>
            <a:off x="245909" y="6264264"/>
            <a:ext cx="5256584" cy="584775"/>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學生練習將校</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本英語補充的相關</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字彙</a:t>
            </a:r>
            <a:endPar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endParaRPr>
          </a:p>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套用於句型中。</a:t>
            </a:r>
            <a:endPar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endParaRPr>
          </a:p>
        </p:txBody>
      </p:sp>
      <p:pic>
        <p:nvPicPr>
          <p:cNvPr id="3074" name="Picture 2" descr="1519278910119"/>
          <p:cNvPicPr>
            <a:picLocks noChangeAspect="1" noChangeArrowheads="1"/>
          </p:cNvPicPr>
          <p:nvPr/>
        </p:nvPicPr>
        <p:blipFill>
          <a:blip r:embed="rId5" cstate="print">
            <a:extLst>
              <a:ext uri="{28A0092B-C50C-407E-A947-70E740481C1C}">
                <a14:useLocalDpi xmlns:a14="http://schemas.microsoft.com/office/drawing/2010/main" val="0"/>
              </a:ext>
            </a:extLst>
          </a:blip>
          <a:srcRect l="3937" t="5989" r="15356" b="3757"/>
          <a:stretch>
            <a:fillRect/>
          </a:stretch>
        </p:blipFill>
        <p:spPr bwMode="auto">
          <a:xfrm>
            <a:off x="4788024" y="2033136"/>
            <a:ext cx="3086447" cy="17232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矩形 10"/>
          <p:cNvSpPr/>
          <p:nvPr/>
        </p:nvSpPr>
        <p:spPr>
          <a:xfrm>
            <a:off x="4470785" y="3798378"/>
            <a:ext cx="4111893" cy="584775"/>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學生透過遊戲的互動，增強口語流暢度，及使用語言表達的自信與能力。</a:t>
            </a:r>
          </a:p>
        </p:txBody>
      </p:sp>
      <p:pic>
        <p:nvPicPr>
          <p:cNvPr id="3075" name="Picture 3" descr="1519278569195"/>
          <p:cNvPicPr>
            <a:picLocks noChangeAspect="1" noChangeArrowheads="1"/>
          </p:cNvPicPr>
          <p:nvPr/>
        </p:nvPicPr>
        <p:blipFill>
          <a:blip r:embed="rId6" cstate="print">
            <a:extLst>
              <a:ext uri="{28A0092B-C50C-407E-A947-70E740481C1C}">
                <a14:useLocalDpi xmlns:a14="http://schemas.microsoft.com/office/drawing/2010/main" val="0"/>
              </a:ext>
            </a:extLst>
          </a:blip>
          <a:srcRect t="9418" r="16017" b="4111"/>
          <a:stretch>
            <a:fillRect/>
          </a:stretch>
        </p:blipFill>
        <p:spPr bwMode="auto">
          <a:xfrm>
            <a:off x="4820411" y="4452537"/>
            <a:ext cx="3216388" cy="17675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矩形 12"/>
          <p:cNvSpPr/>
          <p:nvPr/>
        </p:nvSpPr>
        <p:spPr>
          <a:xfrm>
            <a:off x="4026362" y="6259223"/>
            <a:ext cx="5117638" cy="584775"/>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學生模擬真實情境時</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，並</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以校本英語補充的相關字彙作適當的提問、回答，並且獲得認證簽名方可通過。</a:t>
            </a:r>
          </a:p>
        </p:txBody>
      </p:sp>
    </p:spTree>
    <p:extLst>
      <p:ext uri="{BB962C8B-B14F-4D97-AF65-F5344CB8AC3E}">
        <p14:creationId xmlns:p14="http://schemas.microsoft.com/office/powerpoint/2010/main" val="39740399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smtClean="0">
                <a:latin typeface="標楷體" panose="03000509000000000000" pitchFamily="65" charset="-120"/>
                <a:ea typeface="標楷體" panose="03000509000000000000" pitchFamily="65" charset="-120"/>
              </a:rPr>
              <a:t>特色項目說明</a:t>
            </a:r>
            <a:r>
              <a:rPr lang="en-US" altLang="zh-TW" dirty="0" smtClean="0">
                <a:latin typeface="標楷體" panose="03000509000000000000" pitchFamily="65" charset="-120"/>
                <a:ea typeface="標楷體" panose="03000509000000000000" pitchFamily="65" charset="-120"/>
              </a:rPr>
              <a:t>-</a:t>
            </a:r>
            <a:r>
              <a:rPr lang="zh-TW" altLang="en-US" dirty="0" smtClean="0">
                <a:latin typeface="標楷體" panose="03000509000000000000" pitchFamily="65" charset="-120"/>
                <a:ea typeface="標楷體" panose="03000509000000000000" pitchFamily="65" charset="-120"/>
              </a:rPr>
              <a:t>遊學</a:t>
            </a:r>
            <a:r>
              <a:rPr lang="zh-TW" altLang="en-US" dirty="0">
                <a:latin typeface="標楷體" panose="03000509000000000000" pitchFamily="65" charset="-120"/>
                <a:ea typeface="標楷體" panose="03000509000000000000" pitchFamily="65" charset="-120"/>
              </a:rPr>
              <a:t>體驗</a:t>
            </a:r>
          </a:p>
        </p:txBody>
      </p:sp>
      <p:sp>
        <p:nvSpPr>
          <p:cNvPr id="3" name="內容版面配置區 2"/>
          <p:cNvSpPr>
            <a:spLocks noGrp="1"/>
          </p:cNvSpPr>
          <p:nvPr>
            <p:ph idx="1"/>
          </p:nvPr>
        </p:nvSpPr>
        <p:spPr/>
        <p:txBody>
          <a:bodyPr>
            <a:normAutofit/>
          </a:bodyPr>
          <a:lstStyle/>
          <a:p>
            <a:r>
              <a:rPr lang="zh-TW"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透過</a:t>
            </a:r>
            <a:r>
              <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教師</a:t>
            </a:r>
            <a:r>
              <a:rPr lang="zh-TW" altLang="zh-TW"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事前課程規劃</a:t>
            </a:r>
            <a:r>
              <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與</a:t>
            </a:r>
            <a:r>
              <a:rPr lang="zh-TW" altLang="zh-TW" dirty="0">
                <a:solidFill>
                  <a:srgbClr val="C0000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過程中學生參觀學習</a:t>
            </a:r>
            <a:r>
              <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，提昇學童</a:t>
            </a:r>
            <a:r>
              <a:rPr lang="zh-TW" altLang="zh-TW" dirty="0">
                <a:solidFill>
                  <a:srgbClr val="7030A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校外教學參觀學習能力</a:t>
            </a:r>
            <a:r>
              <a:rPr lang="zh-TW"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a:t>
            </a:r>
            <a:endParaRPr lang="en-US"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zh-TW" dirty="0">
                <a:latin typeface="標楷體" panose="03000509000000000000" pitchFamily="65" charset="-120"/>
                <a:ea typeface="標楷體" panose="03000509000000000000" pitchFamily="65" charset="-120"/>
              </a:rPr>
              <a:t>期許藉由實際踏查東北角海岸風土</a:t>
            </a:r>
            <a:r>
              <a:rPr lang="zh-TW" altLang="zh-TW" dirty="0" smtClean="0">
                <a:latin typeface="標楷體" panose="03000509000000000000" pitchFamily="65" charset="-120"/>
                <a:ea typeface="標楷體" panose="03000509000000000000" pitchFamily="65" charset="-120"/>
              </a:rPr>
              <a:t>人文</a:t>
            </a:r>
            <a:r>
              <a:rPr lang="zh-TW" altLang="en-US" dirty="0" smtClean="0">
                <a:latin typeface="標楷體" panose="03000509000000000000" pitchFamily="65" charset="-120"/>
                <a:ea typeface="標楷體" panose="03000509000000000000" pitchFamily="65" charset="-120"/>
              </a:rPr>
              <a:t>，</a:t>
            </a:r>
            <a:r>
              <a:rPr lang="zh-TW" altLang="zh-TW" dirty="0" smtClean="0">
                <a:latin typeface="標楷體" panose="03000509000000000000" pitchFamily="65" charset="-120"/>
                <a:ea typeface="標楷體" panose="03000509000000000000" pitchFamily="65" charset="-120"/>
              </a:rPr>
              <a:t>提升</a:t>
            </a:r>
            <a:r>
              <a:rPr lang="zh-TW" altLang="zh-TW" dirty="0">
                <a:latin typeface="標楷體" panose="03000509000000000000" pitchFamily="65" charset="-120"/>
                <a:ea typeface="標楷體" panose="03000509000000000000" pitchFamily="65" charset="-120"/>
              </a:rPr>
              <a:t>本校海洋教育實施成效</a:t>
            </a:r>
            <a:r>
              <a:rPr lang="zh-TW" altLang="zh-TW" dirty="0" smtClean="0">
                <a:latin typeface="標楷體" panose="03000509000000000000" pitchFamily="65" charset="-120"/>
                <a:ea typeface="標楷體" panose="03000509000000000000" pitchFamily="65" charset="-120"/>
              </a:rPr>
              <a:t>。</a:t>
            </a:r>
            <a:endParaRPr lang="en-US" altLang="zh-TW" dirty="0" smtClean="0">
              <a:latin typeface="標楷體" panose="03000509000000000000" pitchFamily="65" charset="-120"/>
              <a:ea typeface="標楷體" panose="03000509000000000000" pitchFamily="65" charset="-120"/>
            </a:endParaRPr>
          </a:p>
          <a:p>
            <a:pPr lvl="0"/>
            <a:r>
              <a:rPr lang="zh-TW" altLang="en-US" dirty="0" smtClean="0">
                <a:latin typeface="標楷體" panose="03000509000000000000" pitchFamily="65" charset="-120"/>
                <a:ea typeface="標楷體" panose="03000509000000000000" pitchFamily="65" charset="-120"/>
              </a:rPr>
              <a:t>評量方式：透過</a:t>
            </a:r>
            <a:r>
              <a:rPr lang="zh-TW" altLang="zh-TW" dirty="0" smtClean="0">
                <a:latin typeface="標楷體" panose="03000509000000000000" pitchFamily="65" charset="-120"/>
                <a:ea typeface="標楷體" panose="03000509000000000000" pitchFamily="65" charset="-120"/>
              </a:rPr>
              <a:t>活動</a:t>
            </a:r>
            <a:r>
              <a:rPr lang="zh-TW" altLang="zh-TW" dirty="0">
                <a:latin typeface="標楷體" panose="03000509000000000000" pitchFamily="65" charset="-120"/>
                <a:ea typeface="標楷體" panose="03000509000000000000" pitchFamily="65" charset="-120"/>
              </a:rPr>
              <a:t>中態度檢核、參與程度與講師解說回應與</a:t>
            </a:r>
            <a:r>
              <a:rPr lang="zh-TW" altLang="zh-TW" dirty="0" smtClean="0">
                <a:latin typeface="標楷體" panose="03000509000000000000" pitchFamily="65" charset="-120"/>
                <a:ea typeface="標楷體" panose="03000509000000000000" pitchFamily="65" charset="-120"/>
              </a:rPr>
              <a:t>問答</a:t>
            </a:r>
            <a:r>
              <a:rPr lang="zh-TW" altLang="en-US" dirty="0">
                <a:latin typeface="標楷體" panose="03000509000000000000" pitchFamily="65" charset="-120"/>
                <a:ea typeface="標楷體" panose="03000509000000000000" pitchFamily="65" charset="-120"/>
              </a:rPr>
              <a:t>及</a:t>
            </a:r>
            <a:r>
              <a:rPr lang="zh-TW" altLang="zh-TW" dirty="0" smtClean="0">
                <a:latin typeface="標楷體" panose="03000509000000000000" pitchFamily="65" charset="-120"/>
                <a:ea typeface="標楷體" panose="03000509000000000000" pitchFamily="65" charset="-120"/>
              </a:rPr>
              <a:t>遊學</a:t>
            </a:r>
            <a:r>
              <a:rPr lang="zh-TW" altLang="zh-TW" dirty="0">
                <a:latin typeface="標楷體" panose="03000509000000000000" pitchFamily="65" charset="-120"/>
                <a:ea typeface="標楷體" panose="03000509000000000000" pitchFamily="65" charset="-120"/>
              </a:rPr>
              <a:t>心得作品、學習單、紙筆評量與觀察紀錄。</a:t>
            </a:r>
          </a:p>
          <a:p>
            <a:endParaRPr lang="zh-TW" altLang="zh-TW" dirty="0"/>
          </a:p>
          <a:p>
            <a:endParaRPr lang="zh-TW" altLang="zh-TW" dirty="0">
              <a:effectLst>
                <a:outerShdw blurRad="38100" dist="38100" dir="2700000" algn="tl">
                  <a:srgbClr val="000000">
                    <a:alpha val="43137"/>
                  </a:srgbClr>
                </a:outerShdw>
              </a:effectLst>
            </a:endParaRPr>
          </a:p>
          <a:p>
            <a:pPr marL="0" indent="0">
              <a:buNone/>
            </a:pP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2762377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標楷體" panose="03000509000000000000" pitchFamily="65" charset="-120"/>
                <a:ea typeface="標楷體" panose="03000509000000000000" pitchFamily="65" charset="-120"/>
              </a:rPr>
              <a:t>特色項目說明</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遊學體驗</a:t>
            </a:r>
            <a:endParaRPr lang="zh-TW" altLang="en-US" dirty="0"/>
          </a:p>
        </p:txBody>
      </p:sp>
      <p:pic>
        <p:nvPicPr>
          <p:cNvPr id="4" name="內容版面配置區 3"/>
          <p:cNvPicPr>
            <a:picLocks noGrp="1" noChangeAspect="1"/>
          </p:cNvPicPr>
          <p:nvPr>
            <p:ph idx="1"/>
          </p:nvPr>
        </p:nvPicPr>
        <p:blipFill rotWithShape="1">
          <a:blip r:embed="rId2"/>
          <a:srcRect l="13089" t="19724" r="18180" b="21409"/>
          <a:stretch/>
        </p:blipFill>
        <p:spPr>
          <a:xfrm>
            <a:off x="827584" y="2004428"/>
            <a:ext cx="7043160" cy="4825868"/>
          </a:xfrm>
          <a:prstGeom prst="rect">
            <a:avLst/>
          </a:prstGeom>
        </p:spPr>
      </p:pic>
      <p:sp>
        <p:nvSpPr>
          <p:cNvPr id="5" name="矩形 4"/>
          <p:cNvSpPr/>
          <p:nvPr/>
        </p:nvSpPr>
        <p:spPr>
          <a:xfrm>
            <a:off x="971600" y="1344492"/>
            <a:ext cx="5688632" cy="646331"/>
          </a:xfrm>
          <a:prstGeom prst="rect">
            <a:avLst/>
          </a:prstGeom>
        </p:spPr>
        <p:txBody>
          <a:bodyPr wrap="square">
            <a:spAutoFit/>
          </a:bodyPr>
          <a:lstStyle/>
          <a:p>
            <a:r>
              <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全校</a:t>
            </a:r>
            <a:r>
              <a:rPr lang="zh-TW"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師生</a:t>
            </a:r>
            <a:r>
              <a:rPr lang="zh-TW" altLang="en-US"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共約</a:t>
            </a:r>
            <a:r>
              <a:rPr lang="en-US" altLang="zh-TW" dirty="0" smtClean="0">
                <a:solidFill>
                  <a:srgbClr val="7030A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45</a:t>
            </a:r>
            <a:r>
              <a:rPr lang="zh-TW" altLang="zh-TW" dirty="0" smtClean="0">
                <a:solidFill>
                  <a:srgbClr val="7030A0"/>
                </a:solidFill>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人</a:t>
            </a:r>
            <a:r>
              <a:rPr lang="zh-TW"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參加</a:t>
            </a:r>
            <a:r>
              <a:rPr lang="zh-TW" altLang="en-US"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東北角海岸</a:t>
            </a:r>
            <a:r>
              <a:rPr lang="zh-TW" altLang="zh-TW" dirty="0" smtClean="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遊學</a:t>
            </a:r>
            <a:r>
              <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體驗活動。</a:t>
            </a:r>
            <a:endParaRPr lang="en-US"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a:p>
            <a:r>
              <a:rPr lang="zh-TW" altLang="en-US"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rPr>
              <a:t>活動流程表：</a:t>
            </a:r>
            <a:endParaRPr lang="zh-TW" altLang="zh-TW" dirty="0">
              <a:effectLst>
                <a:outerShdw blurRad="38100" dist="38100" dir="2700000" algn="tl">
                  <a:srgbClr val="000000">
                    <a:alpha val="43137"/>
                  </a:srgbClr>
                </a:outerShdw>
              </a:effectLst>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9271090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標楷體" panose="03000509000000000000" pitchFamily="65" charset="-120"/>
                <a:ea typeface="標楷體" panose="03000509000000000000" pitchFamily="65" charset="-120"/>
              </a:rPr>
              <a:t>特色項目說明</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遊學體驗</a:t>
            </a:r>
            <a:endParaRPr lang="zh-TW" altLang="en-US" dirty="0"/>
          </a:p>
        </p:txBody>
      </p:sp>
      <p:pic>
        <p:nvPicPr>
          <p:cNvPr id="4"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9512" y="1288661"/>
            <a:ext cx="4392488" cy="2468092"/>
          </a:xfrm>
        </p:spPr>
      </p:pic>
      <p:pic>
        <p:nvPicPr>
          <p:cNvPr id="5" name="內容版面配置區 3"/>
          <p:cNvPicPr>
            <a:picLocks noChangeAspect="1"/>
          </p:cNvPicPr>
          <p:nvPr/>
        </p:nvPicPr>
        <p:blipFill rotWithShape="1">
          <a:blip r:embed="rId3" cstate="print">
            <a:extLst>
              <a:ext uri="{28A0092B-C50C-407E-A947-70E740481C1C}">
                <a14:useLocalDpi xmlns:a14="http://schemas.microsoft.com/office/drawing/2010/main" val="0"/>
              </a:ext>
            </a:extLst>
          </a:blip>
          <a:srcRect l="4345"/>
          <a:stretch/>
        </p:blipFill>
        <p:spPr>
          <a:xfrm>
            <a:off x="179513" y="3756753"/>
            <a:ext cx="4392488" cy="2580205"/>
          </a:xfrm>
          <a:prstGeom prst="rect">
            <a:avLst/>
          </a:prstGeom>
        </p:spPr>
      </p:pic>
      <p:pic>
        <p:nvPicPr>
          <p:cNvPr id="6" name="圖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1288661"/>
            <a:ext cx="4443848" cy="2472634"/>
          </a:xfrm>
          <a:prstGeom prst="rect">
            <a:avLst/>
          </a:prstGeom>
        </p:spPr>
      </p:pic>
      <p:sp>
        <p:nvSpPr>
          <p:cNvPr id="7" name="文字方塊 6"/>
          <p:cNvSpPr txBox="1"/>
          <p:nvPr/>
        </p:nvSpPr>
        <p:spPr>
          <a:xfrm>
            <a:off x="5652120" y="4864460"/>
            <a:ext cx="3168352" cy="923330"/>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參訪三貂角燈塔：</a:t>
            </a:r>
            <a:r>
              <a:rPr lang="zh-TW" altLang="en-US" b="1" dirty="0" smtClean="0">
                <a:latin typeface="標楷體" panose="03000509000000000000" pitchFamily="65" charset="-120"/>
                <a:ea typeface="標楷體" panose="03000509000000000000" pitchFamily="65" charset="-120"/>
              </a:rPr>
              <a:t>三</a:t>
            </a:r>
            <a:r>
              <a:rPr lang="zh-TW" altLang="en-US" b="1" dirty="0">
                <a:latin typeface="標楷體" panose="03000509000000000000" pitchFamily="65" charset="-120"/>
                <a:ea typeface="標楷體" panose="03000509000000000000" pitchFamily="65" charset="-120"/>
              </a:rPr>
              <a:t>貂角燈塔</a:t>
            </a:r>
            <a:r>
              <a:rPr lang="zh-TW" altLang="en-US" dirty="0">
                <a:latin typeface="標楷體" panose="03000509000000000000" pitchFamily="65" charset="-120"/>
                <a:ea typeface="標楷體" panose="03000509000000000000" pitchFamily="65" charset="-120"/>
              </a:rPr>
              <a:t>是台灣</a:t>
            </a:r>
            <a:r>
              <a:rPr lang="zh-TW" altLang="en-US" b="1" dirty="0">
                <a:latin typeface="標楷體" panose="03000509000000000000" pitchFamily="65" charset="-120"/>
                <a:ea typeface="標楷體" panose="03000509000000000000" pitchFamily="65" charset="-120"/>
              </a:rPr>
              <a:t>最東邊燈塔</a:t>
            </a:r>
            <a:r>
              <a:rPr lang="zh-TW" altLang="en-US" dirty="0">
                <a:latin typeface="標楷體" panose="03000509000000000000" pitchFamily="65" charset="-120"/>
                <a:ea typeface="標楷體" panose="03000509000000000000" pitchFamily="65" charset="-120"/>
              </a:rPr>
              <a:t>，是</a:t>
            </a:r>
            <a:r>
              <a:rPr lang="zh-TW" altLang="en-US" b="1" dirty="0">
                <a:latin typeface="標楷體" panose="03000509000000000000" pitchFamily="65" charset="-120"/>
                <a:ea typeface="標楷體" panose="03000509000000000000" pitchFamily="65" charset="-120"/>
              </a:rPr>
              <a:t>東北角風景區</a:t>
            </a:r>
            <a:r>
              <a:rPr lang="zh-TW" altLang="en-US" dirty="0">
                <a:latin typeface="標楷體" panose="03000509000000000000" pitchFamily="65" charset="-120"/>
                <a:ea typeface="標楷體" panose="03000509000000000000" pitchFamily="65" charset="-120"/>
              </a:rPr>
              <a:t>必到景點之</a:t>
            </a:r>
            <a:r>
              <a:rPr lang="zh-TW" altLang="en-US" dirty="0" smtClean="0">
                <a:latin typeface="標楷體" panose="03000509000000000000" pitchFamily="65" charset="-120"/>
                <a:ea typeface="標楷體" panose="03000509000000000000" pitchFamily="65" charset="-120"/>
              </a:rPr>
              <a:t>一。</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5873185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標楷體" panose="03000509000000000000" pitchFamily="65" charset="-120"/>
                <a:ea typeface="標楷體" panose="03000509000000000000" pitchFamily="65" charset="-120"/>
              </a:rPr>
              <a:t>特色項目說明</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遊學體驗</a:t>
            </a:r>
            <a:endParaRPr lang="zh-TW" altLang="en-US" dirty="0"/>
          </a:p>
        </p:txBody>
      </p:sp>
      <p:pic>
        <p:nvPicPr>
          <p:cNvPr id="6" name="內容版面配置區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07504" y="1340768"/>
            <a:ext cx="4486932" cy="2520280"/>
          </a:xfrm>
        </p:spPr>
      </p:pic>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3" y="3885066"/>
            <a:ext cx="4442623" cy="2496262"/>
          </a:xfrm>
          <a:prstGeom prst="rect">
            <a:avLst/>
          </a:prstGeom>
        </p:spPr>
      </p:pic>
      <p:sp>
        <p:nvSpPr>
          <p:cNvPr id="9" name="文字方塊 8"/>
          <p:cNvSpPr txBox="1"/>
          <p:nvPr/>
        </p:nvSpPr>
        <p:spPr>
          <a:xfrm>
            <a:off x="4860032" y="4353889"/>
            <a:ext cx="3610744" cy="1200329"/>
          </a:xfrm>
          <a:prstGeom prst="rect">
            <a:avLst/>
          </a:prstGeom>
          <a:noFill/>
        </p:spPr>
        <p:txBody>
          <a:bodyPr wrap="square" rtlCol="0">
            <a:spAutoFit/>
          </a:bodyPr>
          <a:lstStyle/>
          <a:p>
            <a:r>
              <a:rPr lang="zh-TW" altLang="en-US" dirty="0">
                <a:latin typeface="標楷體" panose="03000509000000000000" pitchFamily="65" charset="-120"/>
                <a:ea typeface="標楷體" panose="03000509000000000000" pitchFamily="65" charset="-120"/>
              </a:rPr>
              <a:t>萊萊海岸為東北角海岸海蝕平臺最為發達的地區</a:t>
            </a:r>
            <a:r>
              <a:rPr lang="zh-TW" altLang="en-US" dirty="0" smtClean="0">
                <a:latin typeface="標楷體" panose="03000509000000000000" pitchFamily="65" charset="-120"/>
                <a:ea typeface="標楷體" panose="03000509000000000000" pitchFamily="65" charset="-120"/>
              </a:rPr>
              <a:t>，平臺上如</a:t>
            </a:r>
            <a:r>
              <a:rPr lang="zh-TW" altLang="en-US" dirty="0">
                <a:latin typeface="標楷體" panose="03000509000000000000" pitchFamily="65" charset="-120"/>
                <a:ea typeface="標楷體" panose="03000509000000000000" pitchFamily="65" charset="-120"/>
              </a:rPr>
              <a:t>牆壁般拔起的火山岩脈、也有海蝕溝和如洗衣板的幾何線形</a:t>
            </a:r>
            <a:r>
              <a:rPr lang="zh-TW" altLang="en-US" dirty="0" smtClean="0">
                <a:latin typeface="標楷體" panose="03000509000000000000" pitchFamily="65" charset="-120"/>
                <a:ea typeface="標楷體" panose="03000509000000000000" pitchFamily="65" charset="-120"/>
              </a:rPr>
              <a:t>圖形。</a:t>
            </a:r>
            <a:endParaRPr lang="zh-TW" altLang="en-US" dirty="0">
              <a:latin typeface="標楷體" panose="03000509000000000000" pitchFamily="65" charset="-120"/>
              <a:ea typeface="標楷體" panose="03000509000000000000" pitchFamily="65" charset="-120"/>
            </a:endParaRPr>
          </a:p>
        </p:txBody>
      </p:sp>
      <p:pic>
        <p:nvPicPr>
          <p:cNvPr id="10" name="圖片 9"/>
          <p:cNvPicPr>
            <a:picLocks noChangeAspect="1"/>
          </p:cNvPicPr>
          <p:nvPr/>
        </p:nvPicPr>
        <p:blipFill rotWithShape="1">
          <a:blip r:embed="rId4" cstate="print">
            <a:extLst>
              <a:ext uri="{28A0092B-C50C-407E-A947-70E740481C1C}">
                <a14:useLocalDpi xmlns:a14="http://schemas.microsoft.com/office/drawing/2010/main" val="0"/>
              </a:ext>
            </a:extLst>
          </a:blip>
          <a:srcRect t="11429"/>
          <a:stretch/>
        </p:blipFill>
        <p:spPr>
          <a:xfrm>
            <a:off x="4594436" y="1367644"/>
            <a:ext cx="3753511" cy="2493404"/>
          </a:xfrm>
          <a:prstGeom prst="rect">
            <a:avLst/>
          </a:prstGeom>
        </p:spPr>
      </p:pic>
    </p:spTree>
    <p:extLst>
      <p:ext uri="{BB962C8B-B14F-4D97-AF65-F5344CB8AC3E}">
        <p14:creationId xmlns:p14="http://schemas.microsoft.com/office/powerpoint/2010/main" val="1343920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p:txBody>
          <a:bodyPr/>
          <a:lstStyle/>
          <a:p>
            <a:r>
              <a:rPr lang="zh-TW" altLang="en-US" dirty="0">
                <a:latin typeface="標楷體" panose="03000509000000000000" pitchFamily="65" charset="-120"/>
                <a:ea typeface="標楷體" panose="03000509000000000000" pitchFamily="65" charset="-120"/>
              </a:rPr>
              <a:t>特色項目說明</a:t>
            </a:r>
            <a:r>
              <a:rPr lang="en-US" altLang="zh-TW" dirty="0">
                <a:latin typeface="標楷體" panose="03000509000000000000" pitchFamily="65" charset="-120"/>
                <a:ea typeface="標楷體" panose="03000509000000000000" pitchFamily="65" charset="-120"/>
              </a:rPr>
              <a:t>-</a:t>
            </a:r>
            <a:r>
              <a:rPr lang="zh-TW" altLang="en-US" dirty="0">
                <a:latin typeface="標楷體" panose="03000509000000000000" pitchFamily="65" charset="-120"/>
                <a:ea typeface="標楷體" panose="03000509000000000000" pitchFamily="65" charset="-120"/>
              </a:rPr>
              <a:t>遊學體驗</a:t>
            </a:r>
            <a:endParaRPr lang="zh-TW" altLang="en-US" dirty="0"/>
          </a:p>
        </p:txBody>
      </p:sp>
      <p:pic>
        <p:nvPicPr>
          <p:cNvPr id="6" name="內容版面配置區 5"/>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251520" y="1434938"/>
            <a:ext cx="4317770" cy="2426109"/>
          </a:xfrm>
        </p:spPr>
      </p:pic>
      <p:pic>
        <p:nvPicPr>
          <p:cNvPr id="7" name="圖片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1520" y="3874370"/>
            <a:ext cx="4333504" cy="2434949"/>
          </a:xfrm>
          <a:prstGeom prst="rect">
            <a:avLst/>
          </a:prstGeom>
        </p:spPr>
      </p:pic>
      <p:pic>
        <p:nvPicPr>
          <p:cNvPr id="1026" name="Picture 2" descr="澳底仁和宮外觀"/>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9290" y="1448553"/>
            <a:ext cx="3243070" cy="2425818"/>
          </a:xfrm>
          <a:prstGeom prst="rect">
            <a:avLst/>
          </a:prstGeom>
          <a:noFill/>
          <a:extLst>
            <a:ext uri="{909E8E84-426E-40DD-AFC4-6F175D3DCCD1}">
              <a14:hiddenFill xmlns:a14="http://schemas.microsoft.com/office/drawing/2010/main">
                <a:solidFill>
                  <a:srgbClr val="FFFFFF"/>
                </a:solidFill>
              </a14:hiddenFill>
            </a:ext>
          </a:extLst>
        </p:spPr>
      </p:pic>
      <p:sp>
        <p:nvSpPr>
          <p:cNvPr id="9" name="文字方塊 8"/>
          <p:cNvSpPr txBox="1"/>
          <p:nvPr/>
        </p:nvSpPr>
        <p:spPr>
          <a:xfrm>
            <a:off x="4932040" y="4437112"/>
            <a:ext cx="3096344" cy="646331"/>
          </a:xfrm>
          <a:prstGeom prst="rect">
            <a:avLst/>
          </a:prstGeom>
          <a:noFill/>
        </p:spPr>
        <p:txBody>
          <a:bodyPr wrap="square" rtlCol="0">
            <a:spAutoFit/>
          </a:bodyPr>
          <a:lstStyle/>
          <a:p>
            <a:r>
              <a:rPr lang="zh-TW" altLang="en-US" dirty="0" smtClean="0">
                <a:latin typeface="標楷體" panose="03000509000000000000" pitchFamily="65" charset="-120"/>
                <a:ea typeface="標楷體" panose="03000509000000000000" pitchFamily="65" charset="-120"/>
              </a:rPr>
              <a:t>參觀澳底吳沙墓、仁和</a:t>
            </a:r>
            <a:r>
              <a:rPr lang="zh-TW" altLang="en-US" dirty="0" smtClean="0">
                <a:latin typeface="標楷體" panose="03000509000000000000" pitchFamily="65" charset="-120"/>
                <a:ea typeface="標楷體" panose="03000509000000000000" pitchFamily="65" charset="-120"/>
              </a:rPr>
              <a:t>宮，了解先人開墾之歷史</a:t>
            </a:r>
            <a:endParaRPr lang="zh-TW" altLang="en-US"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28714170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71400"/>
            <a:ext cx="8229600" cy="1143000"/>
          </a:xfrm>
        </p:spPr>
        <p:txBody>
          <a:bodyPr>
            <a:normAutofit/>
          </a:bodyPr>
          <a:lstStyle/>
          <a:p>
            <a:r>
              <a:rPr lang="zh-TW" altLang="en-US" sz="4000" dirty="0">
                <a:latin typeface="標楷體" panose="03000509000000000000" pitchFamily="65" charset="-120"/>
                <a:ea typeface="標楷體" panose="03000509000000000000" pitchFamily="65" charset="-120"/>
              </a:rPr>
              <a:t>方案執行</a:t>
            </a:r>
            <a:r>
              <a:rPr lang="zh-TW" altLang="en-US" sz="4000" dirty="0" smtClean="0">
                <a:latin typeface="標楷體" panose="03000509000000000000" pitchFamily="65" charset="-120"/>
                <a:ea typeface="標楷體" panose="03000509000000000000" pitchFamily="65" charset="-120"/>
              </a:rPr>
              <a:t>成效</a:t>
            </a:r>
            <a:r>
              <a:rPr lang="zh-TW" altLang="en-US" sz="4000" dirty="0">
                <a:latin typeface="標楷體" panose="03000509000000000000" pitchFamily="65" charset="-120"/>
                <a:ea typeface="標楷體" panose="03000509000000000000" pitchFamily="65" charset="-120"/>
              </a:rPr>
              <a:t>評估</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716193430"/>
              </p:ext>
            </p:extLst>
          </p:nvPr>
        </p:nvGraphicFramePr>
        <p:xfrm>
          <a:off x="251520" y="836712"/>
          <a:ext cx="8435280" cy="5714129"/>
        </p:xfrm>
        <a:graphic>
          <a:graphicData uri="http://schemas.openxmlformats.org/drawingml/2006/table">
            <a:tbl>
              <a:tblPr firstRow="1" bandRow="1">
                <a:tableStyleId>{5C22544A-7EE6-4342-B048-85BDC9FD1C3A}</a:tableStyleId>
              </a:tblPr>
              <a:tblGrid>
                <a:gridCol w="527256">
                  <a:extLst>
                    <a:ext uri="{9D8B030D-6E8A-4147-A177-3AD203B41FA5}">
                      <a16:colId xmlns:a16="http://schemas.microsoft.com/office/drawing/2014/main" val="20000"/>
                    </a:ext>
                  </a:extLst>
                </a:gridCol>
                <a:gridCol w="1697577">
                  <a:extLst>
                    <a:ext uri="{9D8B030D-6E8A-4147-A177-3AD203B41FA5}">
                      <a16:colId xmlns:a16="http://schemas.microsoft.com/office/drawing/2014/main" val="20001"/>
                    </a:ext>
                  </a:extLst>
                </a:gridCol>
                <a:gridCol w="6210447">
                  <a:extLst>
                    <a:ext uri="{9D8B030D-6E8A-4147-A177-3AD203B41FA5}">
                      <a16:colId xmlns:a16="http://schemas.microsoft.com/office/drawing/2014/main" val="20002"/>
                    </a:ext>
                  </a:extLst>
                </a:gridCol>
              </a:tblGrid>
              <a:tr h="2664296">
                <a:tc rowSpan="2">
                  <a:txBody>
                    <a:bodyPr/>
                    <a:lstStyle/>
                    <a:p>
                      <a:pPr algn="ctr"/>
                      <a:r>
                        <a:rPr lang="zh-TW" altLang="en-US" dirty="0" smtClean="0">
                          <a:latin typeface="標楷體" panose="03000509000000000000" pitchFamily="65" charset="-120"/>
                          <a:ea typeface="標楷體" panose="03000509000000000000" pitchFamily="65" charset="-120"/>
                        </a:rPr>
                        <a:t>質性分析</a:t>
                      </a:r>
                      <a:endParaRPr lang="zh-TW" altLang="en-US" dirty="0">
                        <a:latin typeface="標楷體" panose="03000509000000000000" pitchFamily="65" charset="-120"/>
                        <a:ea typeface="標楷體" panose="03000509000000000000" pitchFamily="65" charset="-120"/>
                      </a:endParaRPr>
                    </a:p>
                  </a:txBody>
                  <a:tcPr anchor="ctr"/>
                </a:tc>
                <a:tc>
                  <a:txBody>
                    <a:bodyPr/>
                    <a:lstStyle/>
                    <a:p>
                      <a:r>
                        <a:rPr lang="zh-TW" altLang="en-US" dirty="0" smtClean="0">
                          <a:latin typeface="標楷體" panose="03000509000000000000" pitchFamily="65" charset="-120"/>
                          <a:ea typeface="標楷體" panose="03000509000000000000" pitchFamily="65" charset="-120"/>
                        </a:rPr>
                        <a:t>方案課程實踐</a:t>
                      </a:r>
                      <a:endParaRPr lang="zh-TW" altLang="en-US" dirty="0">
                        <a:latin typeface="標楷體" panose="03000509000000000000" pitchFamily="65" charset="-120"/>
                        <a:ea typeface="標楷體" panose="03000509000000000000" pitchFamily="65" charset="-120"/>
                      </a:endParaRPr>
                    </a:p>
                  </a:txBody>
                  <a:tcPr anchor="ctr"/>
                </a:tc>
                <a:tc>
                  <a:txBody>
                    <a:bodyPr/>
                    <a:lstStyle/>
                    <a:p>
                      <a:pPr>
                        <a:lnSpc>
                          <a:spcPct val="100000"/>
                        </a:lnSpc>
                      </a:pPr>
                      <a:r>
                        <a:rPr lang="en-US" altLang="zh-TW" sz="1600" b="0" dirty="0" smtClean="0">
                          <a:latin typeface="標楷體" panose="03000509000000000000" pitchFamily="65" charset="-120"/>
                          <a:ea typeface="標楷體" panose="03000509000000000000" pitchFamily="65" charset="-120"/>
                        </a:rPr>
                        <a:t>1</a:t>
                      </a:r>
                      <a:r>
                        <a:rPr lang="en-US" altLang="zh-TW" sz="1600" b="0" dirty="0" smtClean="0">
                          <a:latin typeface="標楷體" panose="03000509000000000000" pitchFamily="65" charset="-120"/>
                          <a:ea typeface="標楷體" panose="03000509000000000000" pitchFamily="65" charset="-120"/>
                        </a:rPr>
                        <a:t>.</a:t>
                      </a:r>
                      <a:r>
                        <a:rPr lang="zh-TW" altLang="en-US" sz="1600" b="0" dirty="0" smtClean="0">
                          <a:latin typeface="標楷體" panose="03000509000000000000" pitchFamily="65" charset="-120"/>
                          <a:ea typeface="標楷體" panose="03000509000000000000" pitchFamily="65" charset="-120"/>
                        </a:rPr>
                        <a:t> </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rPr>
                        <a:t>本課程以龍洞的生活方式、地方產業及自然環境作為教學內容的三大主軸，進行各年段課程規劃。</a:t>
                      </a:r>
                      <a:endPar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endParaRPr>
                    </a:p>
                    <a:p>
                      <a:pPr>
                        <a:lnSpc>
                          <a:spcPct val="100000"/>
                        </a:lnSpc>
                      </a:pPr>
                      <a:r>
                        <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(1)</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低年級：主要教學內容為字母形名音，校本英語融入以單字為主，</a:t>
                      </a:r>
                      <a:r>
                        <a:rPr lang="zh-TW" altLang="en-US"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句型套用較有限。</a:t>
                      </a:r>
                      <a:endParaRPr lang="en-US" altLang="zh-TW"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a:lnSpc>
                          <a:spcPct val="100000"/>
                        </a:lnSpc>
                      </a:pPr>
                      <a:r>
                        <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(2)</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中高年級：著重簡易句型的學習發展，校本英語能與</a:t>
                      </a:r>
                      <a:r>
                        <a:rPr lang="zh-TW" altLang="en-US"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部分的課程主題</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其單字句型相結合。</a:t>
                      </a:r>
                      <a:endPar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endPar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rPr>
                        <a:t>2.</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rPr>
                        <a:t> 依各年段程度之基本習得句型進行家鄉環境之簡易介紹。</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(1)</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低年級：此階段以融入校本英語單字為主學習內容，增強海洋相關</a:t>
                      </a:r>
                      <a:r>
                        <a:rPr lang="zh-TW" altLang="en-US"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字彙的認識</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t>
                      </a:r>
                      <a:endPar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(2)</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中高年級：能變化課程句型，結合校本英語字彙，產出基本問答的語句。欲進階至</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rPr>
                        <a:t>家鄉環境之簡易介紹，須將數個單元</a:t>
                      </a:r>
                      <a:r>
                        <a:rPr lang="zh-TW" altLang="en-US"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rPr>
                        <a:t>句型交叉運用串聯所學</a:t>
                      </a:r>
                      <a:endParaRPr lang="en-US" altLang="zh-TW" sz="1600" b="0" kern="0" dirty="0" smtClean="0">
                        <a:solidFill>
                          <a:schemeClr val="lt1"/>
                        </a:solidFill>
                        <a:latin typeface="標楷體" panose="03000509000000000000" pitchFamily="65" charset="-120"/>
                        <a:ea typeface="標楷體" panose="03000509000000000000" pitchFamily="65" charset="-120"/>
                        <a:cs typeface="Arial Unicode MS" panose="020B060402020202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TW" sz="1600" b="0" kern="0" dirty="0" smtClean="0">
                          <a:solidFill>
                            <a:schemeClr val="lt1"/>
                          </a:solidFill>
                          <a:latin typeface="標楷體" panose="03000509000000000000" pitchFamily="65" charset="-120"/>
                          <a:ea typeface="標楷體" panose="03000509000000000000" pitchFamily="65" charset="-120"/>
                          <a:cs typeface="Arial Unicode MS" panose="020B0604020202020204" pitchFamily="34" charset="-120"/>
                        </a:rPr>
                        <a:t>(3)</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rPr>
                        <a:t>提供學生使用語言的真實</a:t>
                      </a:r>
                      <a:r>
                        <a:rPr lang="zh-TW" altLang="en-US" sz="1600" b="1" kern="0" dirty="0" smtClean="0">
                          <a:solidFill>
                            <a:srgbClr val="FFFF00"/>
                          </a:solidFill>
                          <a:latin typeface="標楷體" panose="03000509000000000000" pitchFamily="65" charset="-120"/>
                          <a:ea typeface="標楷體" panose="03000509000000000000" pitchFamily="65" charset="-120"/>
                          <a:cs typeface="Arial Unicode MS" panose="020B0604020202020204" pitchFamily="34" charset="-120"/>
                        </a:rPr>
                        <a:t>情境</a:t>
                      </a:r>
                      <a:r>
                        <a:rPr lang="zh-TW" altLang="en-US" sz="1600" b="0" kern="0" dirty="0" smtClean="0">
                          <a:latin typeface="標楷體" panose="03000509000000000000" pitchFamily="65" charset="-120"/>
                          <a:ea typeface="標楷體" panose="03000509000000000000" pitchFamily="65" charset="-120"/>
                          <a:cs typeface="Arial Unicode MS" panose="020B0604020202020204" pitchFamily="34" charset="-120"/>
                        </a:rPr>
                        <a:t>，增加口語產出的機會，加深印象。</a:t>
                      </a:r>
                      <a:endParaRPr lang="en-US" altLang="zh-TW" sz="1600" b="0" kern="0" dirty="0" smtClean="0">
                        <a:latin typeface="標楷體" panose="03000509000000000000" pitchFamily="65" charset="-120"/>
                        <a:ea typeface="標楷體" panose="03000509000000000000" pitchFamily="65" charset="-120"/>
                        <a:cs typeface="Arial Unicode MS" panose="020B060402020202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zh-TW" sz="1200" b="0" kern="0" dirty="0" smtClean="0">
                        <a:latin typeface="微軟正黑體" panose="020B0604030504040204" pitchFamily="34" charset="-120"/>
                        <a:ea typeface="微軟正黑體" panose="020B0604030504040204" pitchFamily="34" charset="-120"/>
                        <a:cs typeface="Arial Unicode MS" panose="020B0604020202020204" pitchFamily="34" charset="-120"/>
                        <a:sym typeface="Wingdings" panose="05000000000000000000" pitchFamily="2" charset="2"/>
                      </a:endParaRPr>
                    </a:p>
                  </a:txBody>
                  <a:tcPr/>
                </a:tc>
                <a:extLst>
                  <a:ext uri="{0D108BD9-81ED-4DB2-BD59-A6C34878D82A}">
                    <a16:rowId xmlns:a16="http://schemas.microsoft.com/office/drawing/2014/main" val="10000"/>
                  </a:ext>
                </a:extLst>
              </a:tr>
              <a:tr h="2026049">
                <a:tc vMerge="1">
                  <a:txBody>
                    <a:bodyPr/>
                    <a:lstStyle/>
                    <a:p>
                      <a:endParaRPr lang="zh-TW" altLang="en-US" dirty="0"/>
                    </a:p>
                  </a:txBody>
                  <a:tcPr/>
                </a:tc>
                <a:tc>
                  <a:txBody>
                    <a:bodyPr/>
                    <a:lstStyle/>
                    <a:p>
                      <a:r>
                        <a:rPr lang="zh-TW" altLang="en-US" dirty="0" smtClean="0">
                          <a:latin typeface="標楷體" panose="03000509000000000000" pitchFamily="65" charset="-120"/>
                          <a:ea typeface="標楷體" panose="03000509000000000000" pitchFamily="65" charset="-120"/>
                        </a:rPr>
                        <a:t>遊學體驗</a:t>
                      </a:r>
                      <a:endParaRPr lang="zh-TW" altLang="en-US" dirty="0">
                        <a:latin typeface="標楷體" panose="03000509000000000000" pitchFamily="65" charset="-120"/>
                        <a:ea typeface="標楷體" panose="03000509000000000000" pitchFamily="65" charset="-120"/>
                      </a:endParaRPr>
                    </a:p>
                  </a:txBody>
                  <a:tcPr anchor="ctr"/>
                </a:tc>
                <a:tc>
                  <a:txBody>
                    <a:bodyPr/>
                    <a:lstStyle/>
                    <a:p>
                      <a:pPr lvl="0"/>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活動前，結合綜合活動領域課程，經由教師研討擬定學習計畫並落實。</a:t>
                      </a:r>
                    </a:p>
                    <a:p>
                      <a:pPr lvl="0"/>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活動中，引入自然生態教育專家，經由實際踏查解說與體驗活動豐富學習。</a:t>
                      </a:r>
                    </a:p>
                    <a:p>
                      <a:pPr lvl="0"/>
                      <a:r>
                        <a:rPr lang="zh-TW" altLang="zh-TW" sz="1800" kern="1200" dirty="0" smtClean="0">
                          <a:solidFill>
                            <a:schemeClr val="dk1"/>
                          </a:solidFill>
                          <a:effectLst/>
                          <a:latin typeface="標楷體" panose="03000509000000000000" pitchFamily="65" charset="-120"/>
                          <a:ea typeface="標楷體" panose="03000509000000000000" pitchFamily="65" charset="-120"/>
                          <a:cs typeface="+mn-cs"/>
                        </a:rPr>
                        <a:t>活動後，引導學生進行遊學體驗活動分享回饋，並完成學習心得。</a:t>
                      </a:r>
                      <a:endParaRPr lang="zh-TW" altLang="zh-TW" sz="1800" kern="1200" dirty="0">
                        <a:solidFill>
                          <a:schemeClr val="dk1"/>
                        </a:solidFill>
                        <a:effectLst/>
                        <a:latin typeface="標楷體" panose="03000509000000000000" pitchFamily="65" charset="-120"/>
                        <a:ea typeface="標楷體" panose="03000509000000000000" pitchFamily="65" charset="-120"/>
                        <a:cs typeface="+mn-cs"/>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586289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188640"/>
            <a:ext cx="8229600" cy="1143000"/>
          </a:xfrm>
        </p:spPr>
        <p:txBody>
          <a:bodyPr>
            <a:normAutofit/>
          </a:bodyPr>
          <a:lstStyle/>
          <a:p>
            <a:r>
              <a:rPr lang="zh-TW" altLang="en-US" sz="4000" dirty="0">
                <a:latin typeface="標楷體" panose="03000509000000000000" pitchFamily="65" charset="-120"/>
                <a:ea typeface="標楷體" panose="03000509000000000000" pitchFamily="65" charset="-120"/>
              </a:rPr>
              <a:t>方案執行</a:t>
            </a:r>
            <a:r>
              <a:rPr lang="zh-TW" altLang="en-US" sz="4000" dirty="0" smtClean="0">
                <a:latin typeface="標楷體" panose="03000509000000000000" pitchFamily="65" charset="-120"/>
                <a:ea typeface="標楷體" panose="03000509000000000000" pitchFamily="65" charset="-120"/>
              </a:rPr>
              <a:t>成效</a:t>
            </a:r>
            <a:r>
              <a:rPr lang="zh-TW" altLang="en-US" sz="4000" dirty="0">
                <a:latin typeface="標楷體" panose="03000509000000000000" pitchFamily="65" charset="-120"/>
                <a:ea typeface="標楷體" panose="03000509000000000000" pitchFamily="65" charset="-120"/>
              </a:rPr>
              <a:t>評估</a:t>
            </a:r>
          </a:p>
        </p:txBody>
      </p:sp>
      <p:graphicFrame>
        <p:nvGraphicFramePr>
          <p:cNvPr id="5" name="內容版面配置區 4"/>
          <p:cNvGraphicFramePr>
            <a:graphicFrameLocks noGrp="1"/>
          </p:cNvGraphicFramePr>
          <p:nvPr>
            <p:ph idx="1"/>
            <p:extLst>
              <p:ext uri="{D42A27DB-BD31-4B8C-83A1-F6EECF244321}">
                <p14:modId xmlns:p14="http://schemas.microsoft.com/office/powerpoint/2010/main" val="1846037844"/>
              </p:ext>
            </p:extLst>
          </p:nvPr>
        </p:nvGraphicFramePr>
        <p:xfrm>
          <a:off x="179512" y="1124744"/>
          <a:ext cx="8784976" cy="5599507"/>
        </p:xfrm>
        <a:graphic>
          <a:graphicData uri="http://schemas.openxmlformats.org/drawingml/2006/table">
            <a:tbl>
              <a:tblPr firstRow="1" bandRow="1">
                <a:tableStyleId>{5C22544A-7EE6-4342-B048-85BDC9FD1C3A}</a:tableStyleId>
              </a:tblPr>
              <a:tblGrid>
                <a:gridCol w="549114">
                  <a:extLst>
                    <a:ext uri="{9D8B030D-6E8A-4147-A177-3AD203B41FA5}">
                      <a16:colId xmlns:a16="http://schemas.microsoft.com/office/drawing/2014/main" val="20000"/>
                    </a:ext>
                  </a:extLst>
                </a:gridCol>
                <a:gridCol w="1107070">
                  <a:extLst>
                    <a:ext uri="{9D8B030D-6E8A-4147-A177-3AD203B41FA5}">
                      <a16:colId xmlns:a16="http://schemas.microsoft.com/office/drawing/2014/main" val="20001"/>
                    </a:ext>
                  </a:extLst>
                </a:gridCol>
                <a:gridCol w="7128792">
                  <a:extLst>
                    <a:ext uri="{9D8B030D-6E8A-4147-A177-3AD203B41FA5}">
                      <a16:colId xmlns:a16="http://schemas.microsoft.com/office/drawing/2014/main" val="20002"/>
                    </a:ext>
                  </a:extLst>
                </a:gridCol>
              </a:tblGrid>
              <a:tr h="3199221">
                <a:tc rowSpan="2">
                  <a:txBody>
                    <a:bodyPr/>
                    <a:lstStyle/>
                    <a:p>
                      <a:pPr algn="ctr"/>
                      <a:r>
                        <a:rPr lang="zh-TW" altLang="en-US" dirty="0" smtClean="0">
                          <a:solidFill>
                            <a:schemeClr val="tx1"/>
                          </a:solidFill>
                          <a:latin typeface="標楷體" panose="03000509000000000000" pitchFamily="65" charset="-120"/>
                          <a:ea typeface="標楷體" panose="03000509000000000000" pitchFamily="65" charset="-120"/>
                        </a:rPr>
                        <a:t>量化成果</a:t>
                      </a:r>
                      <a:endParaRPr lang="zh-TW" altLang="en-US" dirty="0">
                        <a:solidFill>
                          <a:schemeClr val="tx1"/>
                        </a:solidFill>
                        <a:latin typeface="標楷體" panose="03000509000000000000" pitchFamily="65" charset="-120"/>
                        <a:ea typeface="標楷體" panose="03000509000000000000" pitchFamily="65" charset="-120"/>
                      </a:endParaRPr>
                    </a:p>
                  </a:txBody>
                  <a:tcPr anchor="ctr">
                    <a:solidFill>
                      <a:srgbClr val="E9EDF4"/>
                    </a:solidFill>
                  </a:tcPr>
                </a:tc>
                <a:tc>
                  <a:txBody>
                    <a:bodyPr/>
                    <a:lstStyle/>
                    <a:p>
                      <a:r>
                        <a:rPr lang="zh-TW" altLang="en-US" dirty="0" smtClean="0">
                          <a:solidFill>
                            <a:schemeClr val="tx1"/>
                          </a:solidFill>
                          <a:latin typeface="標楷體" panose="03000509000000000000" pitchFamily="65" charset="-120"/>
                          <a:ea typeface="標楷體" panose="03000509000000000000" pitchFamily="65" charset="-120"/>
                        </a:rPr>
                        <a:t>方案課程實踐</a:t>
                      </a:r>
                      <a:endParaRPr lang="zh-TW" altLang="en-US" dirty="0">
                        <a:solidFill>
                          <a:schemeClr val="tx1"/>
                        </a:solidFill>
                        <a:latin typeface="標楷體" panose="03000509000000000000" pitchFamily="65" charset="-120"/>
                        <a:ea typeface="標楷體" panose="03000509000000000000" pitchFamily="65" charset="-120"/>
                      </a:endParaRPr>
                    </a:p>
                  </a:txBody>
                  <a:tcPr anchor="ctr">
                    <a:solidFill>
                      <a:srgbClr val="E9EDF4"/>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rPr>
                        <a:t>本</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rPr>
                        <a:t>課程以龍洞的生活方式、地方產業及自然環境作為教學內容的三大主軸，進行各年段課程規劃。</a:t>
                      </a:r>
                      <a:endPar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(1)</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低年級：一年級使用</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&lt;Ready</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 </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Go1&gt;</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教材，主要教學內容為</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Aa-Mm</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字母形、名；二年級使用</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&lt;Ready</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 </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Go</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 </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3&gt;</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教材，主要教學內容為</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Aa-Mm</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字母音，學習</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Aa-Mm</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代表字各一，可結合</a:t>
                      </a:r>
                      <a:r>
                        <a:rPr kumimoji="0" lang="en-US" altLang="zh-TW"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13</a:t>
                      </a:r>
                      <a:r>
                        <a:rPr kumimoji="0" lang="zh-TW" altLang="en-US"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個</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海洋相關字彙。</a:t>
                      </a:r>
                      <a:r>
                        <a:rPr kumimoji="0" lang="zh-TW" altLang="en-US" sz="1600" b="1" i="0" u="none" strike="noStrike" kern="0" cap="none" spc="0" normalizeH="0" baseline="0" noProof="0" dirty="0" smtClean="0">
                          <a:ln>
                            <a:noFill/>
                          </a:ln>
                          <a:solidFill>
                            <a:srgbClr val="0070C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教學單字以常見的海洋相關字彙為主，而不刻意強加。</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(2)</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三年級：使用中年級混齡教材</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A1</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，，共計四個單元，其</a:t>
                      </a:r>
                      <a:r>
                        <a:rPr kumimoji="0" lang="zh-TW" altLang="en-US"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二個單元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可結合本課程方案。因考量學生二升三尚在</a:t>
                      </a:r>
                      <a:r>
                        <a:rPr kumimoji="0" lang="zh-TW" altLang="en-US" sz="1600" b="1" i="0" u="none" strike="noStrike" kern="0" cap="none" spc="0" normalizeH="0" baseline="0" noProof="0" dirty="0" smtClean="0">
                          <a:ln>
                            <a:noFill/>
                          </a:ln>
                          <a:solidFill>
                            <a:srgbClr val="0070C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適應階段</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，故實際實施</a:t>
                      </a:r>
                      <a:r>
                        <a:rPr kumimoji="0" lang="zh-TW" altLang="en-US" sz="1600" b="1" i="0" u="none" strike="noStrike" kern="0" cap="none" spc="0" normalizeH="0" baseline="0" noProof="0" dirty="0" smtClean="0">
                          <a:ln>
                            <a:noFill/>
                          </a:ln>
                          <a:solidFill>
                            <a:srgbClr val="0070C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一個單元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t>
                      </a:r>
                      <a:endPar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(3)</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四年級：使用</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&lt;Dino on the Go3&gt;</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教材，共計五個單元，其</a:t>
                      </a:r>
                      <a:r>
                        <a:rPr kumimoji="0" lang="zh-TW" altLang="en-US"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四個單元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可結合本課程方案。</a:t>
                      </a:r>
                      <a:endPar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(4)</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五年級：使用高年級混齡教材</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A1</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，，共計四個單元，其</a:t>
                      </a:r>
                      <a:r>
                        <a:rPr kumimoji="0" lang="zh-TW" altLang="en-US"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三個單元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可結合本課程方案。</a:t>
                      </a:r>
                      <a:endPar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(5)</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六年級：使用</a:t>
                      </a:r>
                      <a:r>
                        <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&lt;Dino on the Go7&gt;</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教材，共計五個單元，其</a:t>
                      </a:r>
                      <a:r>
                        <a:rPr kumimoji="0" lang="zh-TW" altLang="en-US" sz="1600" b="1" i="0" u="none" strike="noStrike" kern="0" cap="none" spc="0" normalizeH="0" baseline="0" noProof="0" dirty="0" smtClean="0">
                          <a:ln>
                            <a:noFill/>
                          </a:ln>
                          <a:solidFill>
                            <a:srgbClr val="FF000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三個單元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可結合本課程方案。因考量本冊句型文法著重較多，學習單字多以片語</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為主，</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故實際實施</a:t>
                      </a:r>
                      <a:r>
                        <a:rPr kumimoji="0" lang="zh-TW" altLang="en-US" sz="1600" b="1" i="0" u="none" strike="noStrike" kern="0" cap="none" spc="0" normalizeH="0" baseline="0" noProof="0" dirty="0" smtClean="0">
                          <a:ln>
                            <a:noFill/>
                          </a:ln>
                          <a:solidFill>
                            <a:srgbClr val="0070C0"/>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一個單元</a:t>
                      </a:r>
                      <a:r>
                        <a:rPr kumimoji="0" lang="zh-TW" altLang="en-US"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rPr>
                        <a:t>。</a:t>
                      </a:r>
                      <a:endParaRPr kumimoji="0" lang="en-US" altLang="zh-TW" sz="1600" b="0" i="0" u="none" strike="noStrike" kern="0" cap="none" spc="0" normalizeH="0" baseline="0" noProof="0" dirty="0" smtClean="0">
                        <a:ln>
                          <a:noFill/>
                        </a:ln>
                        <a:solidFill>
                          <a:schemeClr val="tx1"/>
                        </a:solidFill>
                        <a:effectLst/>
                        <a:uLnTx/>
                        <a:uFillTx/>
                        <a:latin typeface="標楷體" panose="03000509000000000000" pitchFamily="65" charset="-120"/>
                        <a:ea typeface="標楷體" panose="03000509000000000000" pitchFamily="65" charset="-120"/>
                        <a:cs typeface="Arial Unicode MS" panose="020B0604020202020204" pitchFamily="34" charset="-120"/>
                        <a:sym typeface="Wingdings" panose="05000000000000000000" pitchFamily="2" charset="2"/>
                      </a:endParaRPr>
                    </a:p>
                  </a:txBody>
                  <a:tcPr>
                    <a:solidFill>
                      <a:srgbClr val="E9EDF4"/>
                    </a:solidFill>
                  </a:tcPr>
                </a:tc>
                <a:extLst>
                  <a:ext uri="{0D108BD9-81ED-4DB2-BD59-A6C34878D82A}">
                    <a16:rowId xmlns:a16="http://schemas.microsoft.com/office/drawing/2014/main" val="10000"/>
                  </a:ext>
                </a:extLst>
              </a:tr>
              <a:tr h="1850467">
                <a:tc vMerge="1">
                  <a:txBody>
                    <a:bodyPr/>
                    <a:lstStyle/>
                    <a:p>
                      <a:endParaRPr lang="zh-TW" altLang="en-US" dirty="0"/>
                    </a:p>
                  </a:txBody>
                  <a:tcPr/>
                </a:tc>
                <a:tc>
                  <a:txBody>
                    <a:bodyPr/>
                    <a:lstStyle/>
                    <a:p>
                      <a:r>
                        <a:rPr lang="zh-TW" altLang="en-US" dirty="0" smtClean="0">
                          <a:solidFill>
                            <a:schemeClr val="tx1"/>
                          </a:solidFill>
                          <a:latin typeface="標楷體" panose="03000509000000000000" pitchFamily="65" charset="-120"/>
                          <a:ea typeface="標楷體" panose="03000509000000000000" pitchFamily="65" charset="-120"/>
                        </a:rPr>
                        <a:t>遊學體驗</a:t>
                      </a:r>
                      <a:endParaRPr lang="zh-TW" altLang="en-US" dirty="0">
                        <a:solidFill>
                          <a:schemeClr val="tx1"/>
                        </a:solidFill>
                        <a:latin typeface="標楷體" panose="03000509000000000000" pitchFamily="65" charset="-120"/>
                        <a:ea typeface="標楷體" panose="03000509000000000000" pitchFamily="65" charset="-120"/>
                      </a:endParaRPr>
                    </a:p>
                  </a:txBody>
                  <a:tcPr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solidFill>
                            <a:schemeClr val="tx1"/>
                          </a:solidFill>
                          <a:latin typeface="標楷體" panose="03000509000000000000" pitchFamily="65" charset="-120"/>
                          <a:ea typeface="標楷體" panose="03000509000000000000" pitchFamily="65" charset="-120"/>
                        </a:rPr>
                        <a:t>(1)</a:t>
                      </a:r>
                      <a:r>
                        <a:rPr lang="zh-TW" altLang="en-US" dirty="0" smtClean="0">
                          <a:solidFill>
                            <a:schemeClr val="tx1"/>
                          </a:solidFill>
                          <a:latin typeface="標楷體" panose="03000509000000000000" pitchFamily="65" charset="-120"/>
                          <a:ea typeface="標楷體" panose="03000509000000000000" pitchFamily="65" charset="-120"/>
                        </a:rPr>
                        <a:t>辦理場次：</a:t>
                      </a:r>
                      <a:r>
                        <a:rPr lang="en-US" altLang="zh-TW" dirty="0" smtClean="0">
                          <a:solidFill>
                            <a:schemeClr val="tx1"/>
                          </a:solidFill>
                          <a:latin typeface="標楷體" panose="03000509000000000000" pitchFamily="65" charset="-120"/>
                          <a:ea typeface="標楷體" panose="03000509000000000000" pitchFamily="65" charset="-120"/>
                        </a:rPr>
                        <a:t>11/09</a:t>
                      </a:r>
                      <a:r>
                        <a:rPr lang="zh-TW" altLang="en-US" dirty="0" smtClean="0">
                          <a:solidFill>
                            <a:schemeClr val="tx1"/>
                          </a:solidFill>
                          <a:latin typeface="標楷體" panose="03000509000000000000" pitchFamily="65" charset="-120"/>
                          <a:ea typeface="標楷體" panose="03000509000000000000" pitchFamily="65" charset="-120"/>
                        </a:rPr>
                        <a:t>一場次，透過此活動完整的規劃，讓處於東北角的學生能體驗到當地的戶外教學活動。</a:t>
                      </a:r>
                      <a:endParaRPr lang="en-US" altLang="zh-TW" dirty="0" smtClean="0">
                        <a:solidFill>
                          <a:schemeClr val="tx1"/>
                        </a:solidFill>
                        <a:latin typeface="標楷體" panose="03000509000000000000" pitchFamily="65" charset="-120"/>
                        <a:ea typeface="標楷體" panose="03000509000000000000" pitchFamily="65" charset="-120"/>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altLang="zh-TW" dirty="0" smtClean="0">
                          <a:solidFill>
                            <a:schemeClr val="tx1"/>
                          </a:solidFill>
                          <a:latin typeface="標楷體" panose="03000509000000000000" pitchFamily="65" charset="-120"/>
                          <a:ea typeface="標楷體" panose="03000509000000000000" pitchFamily="65" charset="-120"/>
                        </a:rPr>
                        <a:t>(2)</a:t>
                      </a:r>
                      <a:r>
                        <a:rPr lang="zh-TW" altLang="en-US" dirty="0" smtClean="0">
                          <a:solidFill>
                            <a:schemeClr val="tx1"/>
                          </a:solidFill>
                          <a:latin typeface="標楷體" panose="03000509000000000000" pitchFamily="65" charset="-120"/>
                          <a:ea typeface="標楷體" panose="03000509000000000000" pitchFamily="65" charset="-120"/>
                        </a:rPr>
                        <a:t>參與人數：本次遊學體驗活動全校師生一同參與，共計</a:t>
                      </a:r>
                      <a:r>
                        <a:rPr lang="en-US" altLang="zh-TW" dirty="0" smtClean="0">
                          <a:solidFill>
                            <a:schemeClr val="tx1"/>
                          </a:solidFill>
                          <a:latin typeface="標楷體" panose="03000509000000000000" pitchFamily="65" charset="-120"/>
                          <a:ea typeface="標楷體" panose="03000509000000000000" pitchFamily="65" charset="-120"/>
                        </a:rPr>
                        <a:t>40</a:t>
                      </a:r>
                      <a:r>
                        <a:rPr lang="zh-TW" altLang="en-US" dirty="0" smtClean="0">
                          <a:solidFill>
                            <a:schemeClr val="tx1"/>
                          </a:solidFill>
                          <a:latin typeface="標楷體" panose="03000509000000000000" pitchFamily="65" charset="-120"/>
                          <a:ea typeface="標楷體" panose="03000509000000000000" pitchFamily="65" charset="-120"/>
                        </a:rPr>
                        <a:t>人參加，參與率 </a:t>
                      </a:r>
                      <a:r>
                        <a:rPr lang="en-US" altLang="zh-TW" dirty="0" smtClean="0">
                          <a:solidFill>
                            <a:schemeClr val="tx1"/>
                          </a:solidFill>
                          <a:latin typeface="標楷體" panose="03000509000000000000" pitchFamily="65" charset="-120"/>
                          <a:ea typeface="標楷體" panose="03000509000000000000" pitchFamily="65" charset="-120"/>
                        </a:rPr>
                        <a:t>100</a:t>
                      </a:r>
                      <a:r>
                        <a:rPr lang="zh-TW" altLang="en-US" dirty="0" smtClean="0">
                          <a:solidFill>
                            <a:schemeClr val="tx1"/>
                          </a:solidFill>
                          <a:latin typeface="標楷體" panose="03000509000000000000" pitchFamily="65" charset="-120"/>
                          <a:ea typeface="標楷體" panose="03000509000000000000" pitchFamily="65" charset="-120"/>
                        </a:rPr>
                        <a:t>％，參與行政人員及教師有</a:t>
                      </a:r>
                      <a:r>
                        <a:rPr lang="en-US" altLang="zh-TW" dirty="0" smtClean="0">
                          <a:solidFill>
                            <a:schemeClr val="tx1"/>
                          </a:solidFill>
                          <a:latin typeface="標楷體" panose="03000509000000000000" pitchFamily="65" charset="-120"/>
                          <a:ea typeface="標楷體" panose="03000509000000000000" pitchFamily="65" charset="-120"/>
                        </a:rPr>
                        <a:t>15</a:t>
                      </a:r>
                      <a:r>
                        <a:rPr lang="zh-TW" altLang="en-US" dirty="0" smtClean="0">
                          <a:solidFill>
                            <a:schemeClr val="tx1"/>
                          </a:solidFill>
                          <a:latin typeface="標楷體" panose="03000509000000000000" pitchFamily="65" charset="-120"/>
                          <a:ea typeface="標楷體" panose="03000509000000000000" pitchFamily="65" charset="-120"/>
                        </a:rPr>
                        <a:t>人、</a:t>
                      </a:r>
                      <a:r>
                        <a:rPr lang="en-US" altLang="zh-TW" dirty="0" smtClean="0">
                          <a:solidFill>
                            <a:schemeClr val="tx1"/>
                          </a:solidFill>
                          <a:latin typeface="標楷體" panose="03000509000000000000" pitchFamily="65" charset="-120"/>
                          <a:ea typeface="標楷體" panose="03000509000000000000" pitchFamily="65" charset="-120"/>
                        </a:rPr>
                        <a:t>2</a:t>
                      </a:r>
                      <a:r>
                        <a:rPr lang="zh-TW" altLang="en-US" dirty="0" smtClean="0">
                          <a:solidFill>
                            <a:schemeClr val="tx1"/>
                          </a:solidFill>
                          <a:latin typeface="標楷體" panose="03000509000000000000" pitchFamily="65" charset="-120"/>
                          <a:ea typeface="標楷體" panose="03000509000000000000" pitchFamily="65" charset="-120"/>
                        </a:rPr>
                        <a:t>位替代役及</a:t>
                      </a:r>
                      <a:r>
                        <a:rPr lang="en-US" altLang="zh-TW" dirty="0" smtClean="0">
                          <a:solidFill>
                            <a:schemeClr val="tx1"/>
                          </a:solidFill>
                          <a:latin typeface="標楷體" panose="03000509000000000000" pitchFamily="65" charset="-120"/>
                          <a:ea typeface="標楷體" panose="03000509000000000000" pitchFamily="65" charset="-120"/>
                        </a:rPr>
                        <a:t>1</a:t>
                      </a:r>
                      <a:r>
                        <a:rPr lang="zh-TW" altLang="en-US" dirty="0" smtClean="0">
                          <a:solidFill>
                            <a:schemeClr val="tx1"/>
                          </a:solidFill>
                          <a:latin typeface="標楷體" panose="03000509000000000000" pitchFamily="65" charset="-120"/>
                          <a:ea typeface="標楷體" panose="03000509000000000000" pitchFamily="65" charset="-120"/>
                        </a:rPr>
                        <a:t>位講師，學生</a:t>
                      </a:r>
                      <a:r>
                        <a:rPr lang="en-US" altLang="zh-TW" dirty="0" smtClean="0">
                          <a:solidFill>
                            <a:schemeClr val="tx1"/>
                          </a:solidFill>
                          <a:latin typeface="標楷體" panose="03000509000000000000" pitchFamily="65" charset="-120"/>
                          <a:ea typeface="標楷體" panose="03000509000000000000" pitchFamily="65" charset="-120"/>
                        </a:rPr>
                        <a:t>21</a:t>
                      </a:r>
                      <a:r>
                        <a:rPr lang="zh-TW" altLang="en-US" dirty="0" smtClean="0">
                          <a:solidFill>
                            <a:schemeClr val="tx1"/>
                          </a:solidFill>
                          <a:latin typeface="標楷體" panose="03000509000000000000" pitchFamily="65" charset="-120"/>
                          <a:ea typeface="標楷體" panose="03000509000000000000" pitchFamily="65" charset="-120"/>
                        </a:rPr>
                        <a:t>人。</a:t>
                      </a: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7560282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內容版面配置區 2"/>
          <p:cNvSpPr>
            <a:spLocks noGrp="1"/>
          </p:cNvSpPr>
          <p:nvPr>
            <p:ph idx="1"/>
          </p:nvPr>
        </p:nvSpPr>
        <p:spPr>
          <a:xfrm>
            <a:off x="457200" y="2852937"/>
            <a:ext cx="8229600" cy="1368151"/>
          </a:xfrm>
        </p:spPr>
        <p:txBody>
          <a:bodyPr>
            <a:noAutofit/>
          </a:bodyPr>
          <a:lstStyle/>
          <a:p>
            <a:pPr algn="ctr"/>
            <a:r>
              <a:rPr lang="zh-TW" altLang="en-US" sz="7200" dirty="0" smtClean="0">
                <a:latin typeface="標楷體" panose="03000509000000000000" pitchFamily="65" charset="-120"/>
                <a:ea typeface="標楷體" panose="03000509000000000000" pitchFamily="65" charset="-120"/>
              </a:rPr>
              <a:t>簡報結束</a:t>
            </a:r>
            <a:endParaRPr lang="zh-TW" altLang="en-US" sz="7200" dirty="0">
              <a:latin typeface="標楷體" panose="03000509000000000000" pitchFamily="65" charset="-120"/>
              <a:ea typeface="標楷體" panose="03000509000000000000" pitchFamily="65" charset="-120"/>
            </a:endParaRPr>
          </a:p>
        </p:txBody>
      </p:sp>
    </p:spTree>
    <p:extLst>
      <p:ext uri="{BB962C8B-B14F-4D97-AF65-F5344CB8AC3E}">
        <p14:creationId xmlns:p14="http://schemas.microsoft.com/office/powerpoint/2010/main" val="19489585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3328" y="-53159"/>
            <a:ext cx="8229600" cy="1143000"/>
          </a:xfrm>
        </p:spPr>
        <p:txBody>
          <a:bodyPr>
            <a:normAutofit/>
          </a:bodyPr>
          <a:lstStyle/>
          <a:p>
            <a:r>
              <a:rPr lang="zh-TW" altLang="en-US" sz="4000" dirty="0" smtClean="0">
                <a:latin typeface="標楷體" panose="03000509000000000000" pitchFamily="65" charset="-120"/>
                <a:ea typeface="標楷體" panose="03000509000000000000" pitchFamily="65" charset="-120"/>
              </a:rPr>
              <a:t>環教方案課程實踐</a:t>
            </a:r>
            <a:endParaRPr lang="zh-TW" altLang="en-US" sz="4000"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474568" y="847129"/>
            <a:ext cx="8229600" cy="4525963"/>
          </a:xfrm>
        </p:spPr>
        <p:txBody>
          <a:bodyPr>
            <a:normAutofit/>
          </a:bodyPr>
          <a:lstStyle/>
          <a:p>
            <a:r>
              <a:rPr lang="zh-TW" altLang="en-US" sz="2800" dirty="0" smtClean="0">
                <a:latin typeface="標楷體" panose="03000509000000000000" pitchFamily="65" charset="-120"/>
                <a:ea typeface="標楷體" panose="03000509000000000000" pitchFamily="65" charset="-120"/>
              </a:rPr>
              <a:t>設計理念</a:t>
            </a:r>
            <a:endParaRPr lang="zh-TW" altLang="en-US" sz="2800" dirty="0">
              <a:latin typeface="標楷體" panose="03000509000000000000" pitchFamily="65" charset="-120"/>
              <a:ea typeface="標楷體" panose="03000509000000000000" pitchFamily="65" charset="-120"/>
            </a:endParaRPr>
          </a:p>
        </p:txBody>
      </p:sp>
      <p:sp>
        <p:nvSpPr>
          <p:cNvPr id="4" name="矩形 3"/>
          <p:cNvSpPr/>
          <p:nvPr/>
        </p:nvSpPr>
        <p:spPr>
          <a:xfrm>
            <a:off x="827583" y="1369190"/>
            <a:ext cx="7272808" cy="1754326"/>
          </a:xfrm>
          <a:prstGeom prst="rect">
            <a:avLst/>
          </a:prstGeom>
        </p:spPr>
        <p:txBody>
          <a:bodyPr wrap="square">
            <a:spAutoFit/>
          </a:bodyPr>
          <a:lstStyle/>
          <a:p>
            <a:pPr>
              <a:lnSpc>
                <a:spcPct val="150000"/>
              </a:lnSpc>
            </a:pPr>
            <a:r>
              <a:rPr lang="en-US" altLang="zh-TW" dirty="0">
                <a:latin typeface="微軟正黑體" panose="020B0604030504040204" pitchFamily="34" charset="-120"/>
                <a:ea typeface="微軟正黑體" panose="020B0604030504040204" pitchFamily="34" charset="-120"/>
              </a:rPr>
              <a:t>1.</a:t>
            </a:r>
            <a:r>
              <a:rPr lang="zh-TW" altLang="en-US" dirty="0">
                <a:latin typeface="微軟正黑體" panose="020B0604030504040204" pitchFamily="34" charset="-120"/>
                <a:ea typeface="微軟正黑體" panose="020B0604030504040204" pitchFamily="34" charset="-120"/>
              </a:rPr>
              <a:t> 具體將</a:t>
            </a:r>
            <a:r>
              <a:rPr lang="zh-TW" altLang="en-US" dirty="0">
                <a:solidFill>
                  <a:srgbClr val="FF0000"/>
                </a:solidFill>
                <a:latin typeface="微軟正黑體" panose="020B0604030504040204" pitchFamily="34" charset="-120"/>
                <a:ea typeface="微軟正黑體" panose="020B0604030504040204" pitchFamily="34" charset="-120"/>
              </a:rPr>
              <a:t>校本課程</a:t>
            </a:r>
            <a:r>
              <a:rPr lang="zh-TW" altLang="en-US" dirty="0">
                <a:latin typeface="微軟正黑體" panose="020B0604030504040204" pitchFamily="34" charset="-120"/>
                <a:ea typeface="微軟正黑體" panose="020B0604030504040204" pitchFamily="34" charset="-120"/>
              </a:rPr>
              <a:t>融入於</a:t>
            </a:r>
            <a:r>
              <a:rPr lang="zh-TW" altLang="en-US" dirty="0">
                <a:solidFill>
                  <a:srgbClr val="FF0000"/>
                </a:solidFill>
                <a:latin typeface="微軟正黑體" panose="020B0604030504040204" pitchFamily="34" charset="-120"/>
                <a:ea typeface="微軟正黑體" panose="020B0604030504040204" pitchFamily="34" charset="-120"/>
              </a:rPr>
              <a:t>各年段</a:t>
            </a:r>
            <a:r>
              <a:rPr lang="zh-TW" altLang="en-US" dirty="0">
                <a:latin typeface="微軟正黑體" panose="020B0604030504040204" pitchFamily="34" charset="-120"/>
                <a:ea typeface="微軟正黑體" panose="020B0604030504040204" pitchFamily="34" charset="-120"/>
              </a:rPr>
              <a:t>語文領域</a:t>
            </a:r>
            <a:r>
              <a:rPr lang="zh-TW" altLang="en-US" dirty="0">
                <a:solidFill>
                  <a:srgbClr val="FF0000"/>
                </a:solidFill>
                <a:latin typeface="微軟正黑體" panose="020B0604030504040204" pitchFamily="34" charset="-120"/>
                <a:ea typeface="微軟正黑體" panose="020B0604030504040204" pitchFamily="34" charset="-120"/>
              </a:rPr>
              <a:t>英語課程</a:t>
            </a:r>
            <a:r>
              <a:rPr lang="zh-TW" altLang="en-US" dirty="0">
                <a:latin typeface="微軟正黑體" panose="020B0604030504040204" pitchFamily="34" charset="-120"/>
                <a:ea typeface="微軟正黑體" panose="020B0604030504040204" pitchFamily="34" charset="-120"/>
              </a:rPr>
              <a:t>中施行。</a:t>
            </a:r>
          </a:p>
          <a:p>
            <a:pPr>
              <a:lnSpc>
                <a:spcPct val="150000"/>
              </a:lnSpc>
            </a:pPr>
            <a:r>
              <a:rPr lang="en-US" altLang="zh-TW" dirty="0">
                <a:latin typeface="微軟正黑體" panose="020B0604030504040204" pitchFamily="34" charset="-120"/>
                <a:ea typeface="微軟正黑體" panose="020B0604030504040204" pitchFamily="34" charset="-120"/>
              </a:rPr>
              <a:t>2.</a:t>
            </a:r>
            <a:r>
              <a:rPr lang="zh-TW" altLang="en-US" dirty="0">
                <a:latin typeface="微軟正黑體" panose="020B0604030504040204" pitchFamily="34" charset="-120"/>
                <a:ea typeface="微軟正黑體" panose="020B0604030504040204" pitchFamily="34" charset="-120"/>
              </a:rPr>
              <a:t> 使</a:t>
            </a:r>
            <a:r>
              <a:rPr lang="zh-TW" altLang="en-US" dirty="0">
                <a:solidFill>
                  <a:srgbClr val="0070C0"/>
                </a:solidFill>
                <a:latin typeface="微軟正黑體" panose="020B0604030504040204" pitchFamily="34" charset="-120"/>
                <a:ea typeface="微軟正黑體" panose="020B0604030504040204" pitchFamily="34" charset="-120"/>
              </a:rPr>
              <a:t>校本課程</a:t>
            </a:r>
            <a:r>
              <a:rPr lang="zh-TW" altLang="en-US" dirty="0">
                <a:latin typeface="微軟正黑體" panose="020B0604030504040204" pitchFamily="34" charset="-120"/>
                <a:ea typeface="微軟正黑體" panose="020B0604030504040204" pitchFamily="34" charset="-120"/>
              </a:rPr>
              <a:t>不排擠</a:t>
            </a:r>
            <a:r>
              <a:rPr lang="zh-TW" altLang="en-US" dirty="0">
                <a:solidFill>
                  <a:srgbClr val="0070C0"/>
                </a:solidFill>
                <a:latin typeface="微軟正黑體" panose="020B0604030504040204" pitchFamily="34" charset="-120"/>
                <a:ea typeface="微軟正黑體" panose="020B0604030504040204" pitchFamily="34" charset="-120"/>
              </a:rPr>
              <a:t>其他領域</a:t>
            </a:r>
            <a:r>
              <a:rPr lang="zh-TW" altLang="en-US" dirty="0">
                <a:latin typeface="微軟正黑體" panose="020B0604030504040204" pitchFamily="34" charset="-120"/>
                <a:ea typeface="微軟正黑體" panose="020B0604030504040204" pitchFamily="34" charset="-120"/>
              </a:rPr>
              <a:t>授課進而能夠</a:t>
            </a:r>
            <a:r>
              <a:rPr lang="zh-TW" altLang="en-US" dirty="0">
                <a:solidFill>
                  <a:srgbClr val="0070C0"/>
                </a:solidFill>
                <a:latin typeface="微軟正黑體" panose="020B0604030504040204" pitchFamily="34" charset="-120"/>
                <a:ea typeface="微軟正黑體" panose="020B0604030504040204" pitchFamily="34" charset="-120"/>
              </a:rPr>
              <a:t>相輔並行</a:t>
            </a:r>
            <a:r>
              <a:rPr lang="zh-TW" altLang="en-US" dirty="0">
                <a:latin typeface="微軟正黑體" panose="020B0604030504040204" pitchFamily="34" charset="-120"/>
                <a:ea typeface="微軟正黑體" panose="020B0604030504040204" pitchFamily="34" charset="-120"/>
              </a:rPr>
              <a:t>。</a:t>
            </a:r>
          </a:p>
          <a:p>
            <a:pPr>
              <a:lnSpc>
                <a:spcPct val="150000"/>
              </a:lnSpc>
            </a:pPr>
            <a:r>
              <a:rPr lang="en-US" altLang="zh-TW" dirty="0">
                <a:latin typeface="微軟正黑體" panose="020B0604030504040204" pitchFamily="34" charset="-120"/>
                <a:ea typeface="微軟正黑體" panose="020B0604030504040204" pitchFamily="34" charset="-120"/>
              </a:rPr>
              <a:t>3.</a:t>
            </a:r>
            <a:r>
              <a:rPr lang="zh-TW" altLang="en-US" dirty="0">
                <a:latin typeface="微軟正黑體" panose="020B0604030504040204" pitchFamily="34" charset="-120"/>
                <a:ea typeface="微軟正黑體" panose="020B0604030504040204" pitchFamily="34" charset="-120"/>
              </a:rPr>
              <a:t> 配合</a:t>
            </a:r>
            <a:r>
              <a:rPr lang="zh-TW" altLang="en-US" dirty="0">
                <a:solidFill>
                  <a:srgbClr val="0070C0"/>
                </a:solidFill>
                <a:latin typeface="微軟正黑體" panose="020B0604030504040204" pitchFamily="34" charset="-120"/>
                <a:ea typeface="微軟正黑體" panose="020B0604030504040204" pitchFamily="34" charset="-120"/>
              </a:rPr>
              <a:t>跨年級</a:t>
            </a:r>
            <a:r>
              <a:rPr lang="zh-TW" altLang="en-US" dirty="0">
                <a:latin typeface="微軟正黑體" panose="020B0604030504040204" pitchFamily="34" charset="-120"/>
                <a:ea typeface="微軟正黑體" panose="020B0604030504040204" pitchFamily="34" charset="-120"/>
              </a:rPr>
              <a:t>教學方案與</a:t>
            </a:r>
            <a:r>
              <a:rPr lang="zh-TW" altLang="en-US" dirty="0">
                <a:solidFill>
                  <a:srgbClr val="0070C0"/>
                </a:solidFill>
                <a:latin typeface="微軟正黑體" panose="020B0604030504040204" pitchFamily="34" charset="-120"/>
                <a:ea typeface="微軟正黑體" panose="020B0604030504040204" pitchFamily="34" charset="-120"/>
              </a:rPr>
              <a:t>學習共同體</a:t>
            </a:r>
            <a:r>
              <a:rPr lang="zh-TW" altLang="en-US" dirty="0">
                <a:latin typeface="微軟正黑體" panose="020B0604030504040204" pitchFamily="34" charset="-120"/>
                <a:ea typeface="微軟正黑體" panose="020B0604030504040204" pitchFamily="34" charset="-120"/>
              </a:rPr>
              <a:t>先導學校之計畫。</a:t>
            </a:r>
          </a:p>
          <a:p>
            <a:pPr>
              <a:lnSpc>
                <a:spcPct val="150000"/>
              </a:lnSpc>
            </a:pPr>
            <a:r>
              <a:rPr lang="en-US" altLang="zh-TW" dirty="0">
                <a:latin typeface="微軟正黑體" panose="020B0604030504040204" pitchFamily="34" charset="-120"/>
                <a:ea typeface="微軟正黑體" panose="020B0604030504040204" pitchFamily="34" charset="-120"/>
              </a:rPr>
              <a:t>4.</a:t>
            </a:r>
            <a:r>
              <a:rPr lang="zh-TW" altLang="en-US" dirty="0">
                <a:latin typeface="微軟正黑體" panose="020B0604030504040204" pitchFamily="34" charset="-120"/>
                <a:ea typeface="微軟正黑體" panose="020B0604030504040204" pitchFamily="34" charset="-120"/>
              </a:rPr>
              <a:t> 研發</a:t>
            </a:r>
            <a:r>
              <a:rPr lang="zh-TW" altLang="en-US" dirty="0">
                <a:solidFill>
                  <a:srgbClr val="0070C0"/>
                </a:solidFill>
                <a:latin typeface="微軟正黑體" panose="020B0604030504040204" pitchFamily="34" charset="-120"/>
                <a:ea typeface="微軟正黑體" panose="020B0604030504040204" pitchFamily="34" charset="-120"/>
              </a:rPr>
              <a:t>混齡教學</a:t>
            </a:r>
            <a:r>
              <a:rPr lang="zh-TW" altLang="en-US" dirty="0">
                <a:latin typeface="微軟正黑體" panose="020B0604030504040204" pitchFamily="34" charset="-120"/>
                <a:ea typeface="微軟正黑體" panose="020B0604030504040204" pitchFamily="34" charset="-120"/>
              </a:rPr>
              <a:t>各領域執行指導手冊與</a:t>
            </a:r>
            <a:r>
              <a:rPr lang="zh-TW" altLang="en-US" dirty="0">
                <a:solidFill>
                  <a:srgbClr val="FF0000"/>
                </a:solidFill>
                <a:latin typeface="微軟正黑體" panose="020B0604030504040204" pitchFamily="34" charset="-120"/>
                <a:ea typeface="微軟正黑體" panose="020B0604030504040204" pitchFamily="34" charset="-120"/>
              </a:rPr>
              <a:t>教材</a:t>
            </a:r>
            <a:r>
              <a:rPr lang="zh-TW" altLang="en-US" dirty="0">
                <a:latin typeface="微軟正黑體" panose="020B0604030504040204" pitchFamily="34" charset="-120"/>
                <a:ea typeface="微軟正黑體" panose="020B0604030504040204" pitchFamily="34" charset="-120"/>
              </a:rPr>
              <a:t>教法彙編。</a:t>
            </a:r>
            <a:endParaRPr lang="en-US" altLang="zh-TW" dirty="0">
              <a:latin typeface="微軟正黑體" panose="020B0604030504040204" pitchFamily="34" charset="-120"/>
              <a:ea typeface="微軟正黑體" panose="020B0604030504040204" pitchFamily="34" charset="-120"/>
            </a:endParaRPr>
          </a:p>
        </p:txBody>
      </p:sp>
      <p:pic>
        <p:nvPicPr>
          <p:cNvPr id="5" name="圖片 4"/>
          <p:cNvPicPr>
            <a:picLocks noChangeAspect="1"/>
          </p:cNvPicPr>
          <p:nvPr/>
        </p:nvPicPr>
        <p:blipFill rotWithShape="1">
          <a:blip r:embed="rId3">
            <a:extLst>
              <a:ext uri="{28A0092B-C50C-407E-A947-70E740481C1C}">
                <a14:useLocalDpi xmlns:a14="http://schemas.microsoft.com/office/drawing/2010/main" val="0"/>
              </a:ext>
            </a:extLst>
          </a:blip>
          <a:srcRect l="-1" t="7107" r="1127" b="12872"/>
          <a:stretch/>
        </p:blipFill>
        <p:spPr>
          <a:xfrm>
            <a:off x="3844955" y="5373092"/>
            <a:ext cx="4281427" cy="91440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6" name="矩形 5"/>
          <p:cNvSpPr/>
          <p:nvPr/>
        </p:nvSpPr>
        <p:spPr>
          <a:xfrm>
            <a:off x="3746957" y="6307879"/>
            <a:ext cx="5544616" cy="369332"/>
          </a:xfrm>
          <a:prstGeom prst="rect">
            <a:avLst/>
          </a:prstGeom>
        </p:spPr>
        <p:txBody>
          <a:bodyPr wrap="square">
            <a:spAutoFit/>
          </a:bodyPr>
          <a:lstStyle/>
          <a:p>
            <a:r>
              <a:rPr lang="zh-TW" altLang="en-US"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b="1" dirty="0" smtClean="0">
                <a:solidFill>
                  <a:schemeClr val="accent5">
                    <a:lumMod val="75000"/>
                  </a:schemeClr>
                </a:solidFill>
                <a:latin typeface="華康采風體W3(P)" panose="03000300000000000000" pitchFamily="66" charset="-120"/>
                <a:ea typeface="華康采風體W3(P)" panose="03000300000000000000" pitchFamily="66" charset="-120"/>
              </a:rPr>
              <a:t>英語</a:t>
            </a:r>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rPr>
              <a:t>領域教師團隊並據以發展海洋英語課程地圖。</a:t>
            </a:r>
          </a:p>
        </p:txBody>
      </p:sp>
      <p:pic>
        <p:nvPicPr>
          <p:cNvPr id="7" name="圖片 6"/>
          <p:cNvPicPr>
            <a:picLocks noChangeAspect="1"/>
          </p:cNvPicPr>
          <p:nvPr/>
        </p:nvPicPr>
        <p:blipFill rotWithShape="1">
          <a:blip r:embed="rId4" cstate="print">
            <a:extLst>
              <a:ext uri="{28A0092B-C50C-407E-A947-70E740481C1C}">
                <a14:useLocalDpi xmlns:a14="http://schemas.microsoft.com/office/drawing/2010/main" val="0"/>
              </a:ext>
            </a:extLst>
          </a:blip>
          <a:srcRect l="13775" t="2349" r="13775"/>
          <a:stretch/>
        </p:blipFill>
        <p:spPr>
          <a:xfrm>
            <a:off x="6355099" y="3484005"/>
            <a:ext cx="2327829" cy="1762975"/>
          </a:xfrm>
          <a:prstGeom prst="ellipse">
            <a:avLst/>
          </a:prstGeom>
        </p:spPr>
      </p:pic>
      <p:pic>
        <p:nvPicPr>
          <p:cNvPr id="8" name="圖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53329" y="3906394"/>
            <a:ext cx="1665656" cy="2366985"/>
          </a:xfrm>
          <a:prstGeom prst="rect">
            <a:avLst/>
          </a:prstGeom>
          <a:ln>
            <a:noFill/>
          </a:ln>
          <a:effectLst>
            <a:outerShdw blurRad="190500" algn="tl" rotWithShape="0">
              <a:srgbClr val="000000">
                <a:alpha val="70000"/>
              </a:srgbClr>
            </a:outerShdw>
          </a:effectLst>
        </p:spPr>
      </p:pic>
      <p:pic>
        <p:nvPicPr>
          <p:cNvPr id="9" name="圖片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306372">
            <a:off x="4686420" y="3741671"/>
            <a:ext cx="1088647" cy="1315611"/>
          </a:xfrm>
          <a:prstGeom prst="rect">
            <a:avLst/>
          </a:prstGeom>
          <a:ln>
            <a:noFill/>
          </a:ln>
          <a:effectLst>
            <a:outerShdw blurRad="292100" dist="139700" dir="2700000" algn="tl" rotWithShape="0">
              <a:srgbClr val="333333">
                <a:alpha val="65000"/>
              </a:srgbClr>
            </a:outerShdw>
          </a:effectLst>
        </p:spPr>
      </p:pic>
      <p:pic>
        <p:nvPicPr>
          <p:cNvPr id="10" name="圖片 9"/>
          <p:cNvPicPr>
            <a:picLocks noChangeAspect="1"/>
          </p:cNvPicPr>
          <p:nvPr/>
        </p:nvPicPr>
        <p:blipFill>
          <a:blip r:embed="rId7"/>
          <a:stretch>
            <a:fillRect/>
          </a:stretch>
        </p:blipFill>
        <p:spPr>
          <a:xfrm rot="21220911">
            <a:off x="2977709" y="3739938"/>
            <a:ext cx="970459" cy="1374109"/>
          </a:xfrm>
          <a:prstGeom prst="rect">
            <a:avLst/>
          </a:prstGeom>
          <a:ln>
            <a:noFill/>
          </a:ln>
          <a:effectLst>
            <a:outerShdw blurRad="292100" dist="139700" dir="2700000" algn="tl" rotWithShape="0">
              <a:srgbClr val="333333">
                <a:alpha val="65000"/>
              </a:srgbClr>
            </a:outerShdw>
          </a:effectLst>
        </p:spPr>
      </p:pic>
      <p:pic>
        <p:nvPicPr>
          <p:cNvPr id="11" name="圖片 10"/>
          <p:cNvPicPr>
            <a:picLocks noChangeAspect="1"/>
          </p:cNvPicPr>
          <p:nvPr/>
        </p:nvPicPr>
        <p:blipFill>
          <a:blip r:embed="rId8">
            <a:extLst>
              <a:ext uri="{BEBA8EAE-BF5A-486C-A8C5-ECC9F3942E4B}">
                <a14:imgProps xmlns:a14="http://schemas.microsoft.com/office/drawing/2010/main">
                  <a14:imgLayer r:embed="rId9">
                    <a14:imgEffect>
                      <a14:brightnessContrast bright="20000" contrast="-20000"/>
                    </a14:imgEffect>
                  </a14:imgLayer>
                </a14:imgProps>
              </a:ext>
            </a:extLst>
          </a:blip>
          <a:stretch>
            <a:fillRect/>
          </a:stretch>
        </p:blipFill>
        <p:spPr>
          <a:xfrm rot="471073">
            <a:off x="6931292" y="1558892"/>
            <a:ext cx="1781051" cy="1323066"/>
          </a:xfrm>
          <a:prstGeom prst="rect">
            <a:avLst/>
          </a:prstGeom>
          <a:ln>
            <a:noFill/>
          </a:ln>
          <a:effectLst>
            <a:outerShdw blurRad="292100" dist="139700" dir="2700000" algn="tl" rotWithShape="0">
              <a:srgbClr val="333333">
                <a:alpha val="65000"/>
              </a:srgbClr>
            </a:outerShdw>
          </a:effectLst>
        </p:spPr>
      </p:pic>
      <p:sp>
        <p:nvSpPr>
          <p:cNvPr id="12" name="向右箭號 11"/>
          <p:cNvSpPr/>
          <p:nvPr/>
        </p:nvSpPr>
        <p:spPr>
          <a:xfrm>
            <a:off x="2457140" y="4282025"/>
            <a:ext cx="421701" cy="371111"/>
          </a:xfrm>
          <a:prstGeom prst="rightArrow">
            <a:avLst>
              <a:gd name="adj1" fmla="val 50000"/>
              <a:gd name="adj2" fmla="val 5307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
        <p:nvSpPr>
          <p:cNvPr id="13" name="向右箭號 12"/>
          <p:cNvSpPr/>
          <p:nvPr/>
        </p:nvSpPr>
        <p:spPr>
          <a:xfrm rot="20815626">
            <a:off x="4165615" y="3954820"/>
            <a:ext cx="469286" cy="358792"/>
          </a:xfrm>
          <a:prstGeom prst="rightArrow">
            <a:avLst>
              <a:gd name="adj1" fmla="val 50000"/>
              <a:gd name="adj2" fmla="val 5307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
        <p:nvSpPr>
          <p:cNvPr id="14" name="向右箭號 13"/>
          <p:cNvSpPr/>
          <p:nvPr/>
        </p:nvSpPr>
        <p:spPr>
          <a:xfrm rot="19499306">
            <a:off x="6069752" y="3136210"/>
            <a:ext cx="545619" cy="406413"/>
          </a:xfrm>
          <a:prstGeom prst="rightArrow">
            <a:avLst>
              <a:gd name="adj1" fmla="val 50000"/>
              <a:gd name="adj2" fmla="val 5307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48957320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1782" y="-96135"/>
            <a:ext cx="8229600" cy="1143000"/>
          </a:xfrm>
        </p:spPr>
        <p:txBody>
          <a:bodyPr>
            <a:normAutofit/>
          </a:bodyPr>
          <a:lstStyle/>
          <a:p>
            <a:r>
              <a:rPr lang="zh-TW" altLang="en-US" sz="4000" dirty="0" smtClean="0">
                <a:latin typeface="標楷體" panose="03000509000000000000" pitchFamily="65" charset="-120"/>
                <a:ea typeface="標楷體" panose="03000509000000000000" pitchFamily="65" charset="-120"/>
              </a:rPr>
              <a:t>環教方案課程實踐</a:t>
            </a:r>
            <a:endParaRPr lang="zh-TW" altLang="en-US" sz="4000"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1259632" y="869415"/>
            <a:ext cx="8229600" cy="4525963"/>
          </a:xfrm>
        </p:spPr>
        <p:txBody>
          <a:bodyPr>
            <a:normAutofit/>
          </a:bodyPr>
          <a:lstStyle/>
          <a:p>
            <a:r>
              <a:rPr lang="zh-TW" altLang="en-US" sz="2800" b="1" dirty="0" smtClean="0">
                <a:latin typeface="標楷體" panose="03000509000000000000" pitchFamily="65" charset="-120"/>
                <a:ea typeface="標楷體" panose="03000509000000000000" pitchFamily="65" charset="-120"/>
              </a:rPr>
              <a:t>課程</a:t>
            </a:r>
            <a:r>
              <a:rPr lang="zh-TW" altLang="en-US" sz="2800" dirty="0" smtClean="0">
                <a:latin typeface="標楷體" panose="03000509000000000000" pitchFamily="65" charset="-120"/>
                <a:ea typeface="標楷體" panose="03000509000000000000" pitchFamily="65" charset="-120"/>
              </a:rPr>
              <a:t>架構（請以圖示</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圖說說方式呈現）</a:t>
            </a:r>
            <a:endParaRPr lang="zh-TW" altLang="en-US" sz="2800" dirty="0">
              <a:latin typeface="標楷體" panose="03000509000000000000" pitchFamily="65" charset="-120"/>
              <a:ea typeface="標楷體" panose="03000509000000000000" pitchFamily="65" charset="-120"/>
            </a:endParaRPr>
          </a:p>
        </p:txBody>
      </p:sp>
      <p:pic>
        <p:nvPicPr>
          <p:cNvPr id="4" name="圖片 3"/>
          <p:cNvPicPr>
            <a:picLocks noChangeAspect="1"/>
          </p:cNvPicPr>
          <p:nvPr/>
        </p:nvPicPr>
        <p:blipFill>
          <a:blip r:embed="rId3"/>
          <a:stretch>
            <a:fillRect/>
          </a:stretch>
        </p:blipFill>
        <p:spPr>
          <a:xfrm>
            <a:off x="2195736" y="1969271"/>
            <a:ext cx="4914503" cy="3864395"/>
          </a:xfrm>
          <a:prstGeom prst="rect">
            <a:avLst/>
          </a:prstGeom>
        </p:spPr>
      </p:pic>
      <p:pic>
        <p:nvPicPr>
          <p:cNvPr id="8" name="圖片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13118" y="4320349"/>
            <a:ext cx="1719831" cy="2293107"/>
          </a:xfrm>
          <a:prstGeom prst="rect">
            <a:avLst/>
          </a:prstGeom>
        </p:spPr>
      </p:pic>
      <p:pic>
        <p:nvPicPr>
          <p:cNvPr id="9" name="圖片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8018" y="3389742"/>
            <a:ext cx="1815865" cy="1361899"/>
          </a:xfrm>
          <a:prstGeom prst="rect">
            <a:avLst/>
          </a:prstGeom>
        </p:spPr>
      </p:pic>
      <p:pic>
        <p:nvPicPr>
          <p:cNvPr id="10" name="圖片 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88017" y="1810719"/>
            <a:ext cx="1830851" cy="1373138"/>
          </a:xfrm>
          <a:prstGeom prst="rect">
            <a:avLst/>
          </a:prstGeom>
        </p:spPr>
      </p:pic>
      <p:pic>
        <p:nvPicPr>
          <p:cNvPr id="11" name="圖片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236297" y="1969271"/>
            <a:ext cx="1718854" cy="883665"/>
          </a:xfrm>
          <a:prstGeom prst="rect">
            <a:avLst/>
          </a:prstGeom>
        </p:spPr>
      </p:pic>
      <p:pic>
        <p:nvPicPr>
          <p:cNvPr id="12" name="圖片 1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51782" y="4957526"/>
            <a:ext cx="1284783" cy="1713044"/>
          </a:xfrm>
          <a:prstGeom prst="rect">
            <a:avLst/>
          </a:prstGeom>
        </p:spPr>
      </p:pic>
      <p:pic>
        <p:nvPicPr>
          <p:cNvPr id="13" name="圖片 12"/>
          <p:cNvPicPr>
            <a:picLocks noChangeAspect="1"/>
          </p:cNvPicPr>
          <p:nvPr/>
        </p:nvPicPr>
        <p:blipFill rotWithShape="1">
          <a:blip r:embed="rId9" cstate="print">
            <a:extLst>
              <a:ext uri="{28A0092B-C50C-407E-A947-70E740481C1C}">
                <a14:useLocalDpi xmlns:a14="http://schemas.microsoft.com/office/drawing/2010/main" val="0"/>
              </a:ext>
            </a:extLst>
          </a:blip>
          <a:srcRect l="2121" t="15350" r="2121" b="16401"/>
          <a:stretch/>
        </p:blipFill>
        <p:spPr>
          <a:xfrm>
            <a:off x="7236296" y="3132397"/>
            <a:ext cx="1783107" cy="1016684"/>
          </a:xfrm>
          <a:prstGeom prst="rect">
            <a:avLst/>
          </a:prstGeom>
        </p:spPr>
      </p:pic>
    </p:spTree>
    <p:extLst>
      <p:ext uri="{BB962C8B-B14F-4D97-AF65-F5344CB8AC3E}">
        <p14:creationId xmlns:p14="http://schemas.microsoft.com/office/powerpoint/2010/main" val="36541050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圖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4873" y="3182615"/>
            <a:ext cx="7059403" cy="3198713"/>
          </a:xfrm>
          <a:prstGeom prst="rect">
            <a:avLst/>
          </a:prstGeom>
        </p:spPr>
      </p:pic>
      <p:pic>
        <p:nvPicPr>
          <p:cNvPr id="6" name="圖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536" y="1213622"/>
            <a:ext cx="8703839" cy="1351281"/>
          </a:xfrm>
          <a:prstGeom prst="rect">
            <a:avLst/>
          </a:prstGeom>
        </p:spPr>
      </p:pic>
      <p:sp>
        <p:nvSpPr>
          <p:cNvPr id="7" name="矩形 6"/>
          <p:cNvSpPr/>
          <p:nvPr/>
        </p:nvSpPr>
        <p:spPr>
          <a:xfrm>
            <a:off x="179512" y="815443"/>
            <a:ext cx="6408712" cy="369332"/>
          </a:xfrm>
          <a:prstGeom prst="rect">
            <a:avLst/>
          </a:prstGeom>
        </p:spPr>
        <p:txBody>
          <a:bodyPr wrap="square">
            <a:spAutoFit/>
          </a:bodyPr>
          <a:lstStyle/>
          <a:p>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rPr>
              <a:t>英語領域教師團隊並據以發展海洋英語課程</a:t>
            </a:r>
            <a:r>
              <a:rPr lang="zh-TW" altLang="en-US" b="1" dirty="0" smtClean="0">
                <a:solidFill>
                  <a:schemeClr val="accent5">
                    <a:lumMod val="75000"/>
                  </a:schemeClr>
                </a:solidFill>
                <a:latin typeface="華康采風體W3(P)" panose="03000300000000000000" pitchFamily="66" charset="-120"/>
                <a:ea typeface="華康采風體W3(P)" panose="03000300000000000000" pitchFamily="66" charset="-120"/>
              </a:rPr>
              <a:t>地圖：</a:t>
            </a:r>
            <a:r>
              <a:rPr lang="zh-TW" altLang="en-US" b="1" dirty="0" smtClean="0">
                <a:solidFill>
                  <a:srgbClr val="FF0000"/>
                </a:solidFill>
                <a:latin typeface="華康采風體W3(P)" panose="03000300000000000000" pitchFamily="66" charset="-120"/>
                <a:ea typeface="華康采風體W3(P)" panose="03000300000000000000" pitchFamily="66" charset="-120"/>
              </a:rPr>
              <a:t>低年級</a:t>
            </a:r>
            <a:endParaRPr lang="zh-TW" altLang="en-US" b="1" dirty="0">
              <a:solidFill>
                <a:srgbClr val="FF0000"/>
              </a:solidFill>
              <a:latin typeface="華康采風體W3(P)" panose="03000300000000000000" pitchFamily="66" charset="-120"/>
              <a:ea typeface="華康采風體W3(P)" panose="03000300000000000000" pitchFamily="66" charset="-120"/>
            </a:endParaRPr>
          </a:p>
        </p:txBody>
      </p:sp>
      <p:sp>
        <p:nvSpPr>
          <p:cNvPr id="8" name="矩形 7"/>
          <p:cNvSpPr/>
          <p:nvPr/>
        </p:nvSpPr>
        <p:spPr>
          <a:xfrm>
            <a:off x="179512" y="2813283"/>
            <a:ext cx="6408712" cy="369332"/>
          </a:xfrm>
          <a:prstGeom prst="rect">
            <a:avLst/>
          </a:prstGeom>
        </p:spPr>
        <p:txBody>
          <a:bodyPr wrap="square">
            <a:spAutoFit/>
          </a:bodyPr>
          <a:lstStyle/>
          <a:p>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rPr>
              <a:t>英語領域教師團隊並據以發展海洋英語課程</a:t>
            </a:r>
            <a:r>
              <a:rPr lang="zh-TW" altLang="en-US" b="1" dirty="0" smtClean="0">
                <a:solidFill>
                  <a:schemeClr val="accent5">
                    <a:lumMod val="75000"/>
                  </a:schemeClr>
                </a:solidFill>
                <a:latin typeface="華康采風體W3(P)" panose="03000300000000000000" pitchFamily="66" charset="-120"/>
                <a:ea typeface="華康采風體W3(P)" panose="03000300000000000000" pitchFamily="66" charset="-120"/>
              </a:rPr>
              <a:t>地圖：</a:t>
            </a:r>
            <a:r>
              <a:rPr lang="zh-TW" altLang="en-US" b="1" dirty="0">
                <a:solidFill>
                  <a:srgbClr val="FF0000"/>
                </a:solidFill>
                <a:latin typeface="華康采風體W3(P)" panose="03000300000000000000" pitchFamily="66" charset="-120"/>
                <a:ea typeface="華康采風體W3(P)" panose="03000300000000000000" pitchFamily="66" charset="-120"/>
              </a:rPr>
              <a:t>中</a:t>
            </a:r>
            <a:r>
              <a:rPr lang="zh-TW" altLang="en-US" b="1" dirty="0" smtClean="0">
                <a:solidFill>
                  <a:srgbClr val="FF0000"/>
                </a:solidFill>
                <a:latin typeface="華康采風體W3(P)" panose="03000300000000000000" pitchFamily="66" charset="-120"/>
                <a:ea typeface="華康采風體W3(P)" panose="03000300000000000000" pitchFamily="66" charset="-120"/>
              </a:rPr>
              <a:t>年級</a:t>
            </a:r>
            <a:endParaRPr lang="zh-TW" altLang="en-US" b="1" dirty="0">
              <a:solidFill>
                <a:srgbClr val="FF0000"/>
              </a:solidFill>
              <a:latin typeface="華康采風體W3(P)" panose="03000300000000000000" pitchFamily="66" charset="-120"/>
              <a:ea typeface="華康采風體W3(P)" panose="03000300000000000000" pitchFamily="66" charset="-120"/>
            </a:endParaRPr>
          </a:p>
        </p:txBody>
      </p:sp>
    </p:spTree>
    <p:extLst>
      <p:ext uri="{BB962C8B-B14F-4D97-AF65-F5344CB8AC3E}">
        <p14:creationId xmlns:p14="http://schemas.microsoft.com/office/powerpoint/2010/main" val="15417218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179512" y="332656"/>
            <a:ext cx="6408712" cy="369332"/>
          </a:xfrm>
          <a:prstGeom prst="rect">
            <a:avLst/>
          </a:prstGeom>
        </p:spPr>
        <p:txBody>
          <a:bodyPr wrap="square">
            <a:spAutoFit/>
          </a:bodyPr>
          <a:lstStyle/>
          <a:p>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b="1" dirty="0">
                <a:solidFill>
                  <a:schemeClr val="accent5">
                    <a:lumMod val="75000"/>
                  </a:schemeClr>
                </a:solidFill>
                <a:latin typeface="華康采風體W3(P)" panose="03000300000000000000" pitchFamily="66" charset="-120"/>
                <a:ea typeface="華康采風體W3(P)" panose="03000300000000000000" pitchFamily="66" charset="-120"/>
              </a:rPr>
              <a:t>英語領域教師團隊並據以發展海洋英語課程</a:t>
            </a:r>
            <a:r>
              <a:rPr lang="zh-TW" altLang="en-US" b="1" dirty="0" smtClean="0">
                <a:solidFill>
                  <a:schemeClr val="accent5">
                    <a:lumMod val="75000"/>
                  </a:schemeClr>
                </a:solidFill>
                <a:latin typeface="華康采風體W3(P)" panose="03000300000000000000" pitchFamily="66" charset="-120"/>
                <a:ea typeface="華康采風體W3(P)" panose="03000300000000000000" pitchFamily="66" charset="-120"/>
              </a:rPr>
              <a:t>地圖：</a:t>
            </a:r>
            <a:r>
              <a:rPr lang="zh-TW" altLang="en-US" b="1" dirty="0" smtClean="0">
                <a:solidFill>
                  <a:srgbClr val="FF0000"/>
                </a:solidFill>
                <a:latin typeface="華康采風體W3(P)" panose="03000300000000000000" pitchFamily="66" charset="-120"/>
                <a:ea typeface="華康采風體W3(P)" panose="03000300000000000000" pitchFamily="66" charset="-120"/>
              </a:rPr>
              <a:t>高年級</a:t>
            </a:r>
            <a:endParaRPr lang="zh-TW" altLang="en-US" b="1" dirty="0">
              <a:solidFill>
                <a:srgbClr val="FF0000"/>
              </a:solidFill>
              <a:latin typeface="華康采風體W3(P)" panose="03000300000000000000" pitchFamily="66" charset="-120"/>
              <a:ea typeface="華康采風體W3(P)" panose="03000300000000000000" pitchFamily="66" charset="-120"/>
            </a:endParaRPr>
          </a:p>
        </p:txBody>
      </p:sp>
      <p:pic>
        <p:nvPicPr>
          <p:cNvPr id="2" name="圖片 1"/>
          <p:cNvPicPr>
            <a:picLocks noChangeAspect="1"/>
          </p:cNvPicPr>
          <p:nvPr/>
        </p:nvPicPr>
        <p:blipFill rotWithShape="1">
          <a:blip r:embed="rId3">
            <a:extLst>
              <a:ext uri="{28A0092B-C50C-407E-A947-70E740481C1C}">
                <a14:useLocalDpi xmlns:a14="http://schemas.microsoft.com/office/drawing/2010/main" val="0"/>
              </a:ext>
            </a:extLst>
          </a:blip>
          <a:srcRect t="703" r="703"/>
          <a:stretch/>
        </p:blipFill>
        <p:spPr>
          <a:xfrm>
            <a:off x="395535" y="724371"/>
            <a:ext cx="7934219" cy="6016997"/>
          </a:xfrm>
          <a:prstGeom prst="rect">
            <a:avLst/>
          </a:prstGeom>
        </p:spPr>
      </p:pic>
    </p:spTree>
    <p:extLst>
      <p:ext uri="{BB962C8B-B14F-4D97-AF65-F5344CB8AC3E}">
        <p14:creationId xmlns:p14="http://schemas.microsoft.com/office/powerpoint/2010/main" val="13226794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57200" y="46970"/>
            <a:ext cx="8229600" cy="1143000"/>
          </a:xfrm>
        </p:spPr>
        <p:txBody>
          <a:bodyPr>
            <a:normAutofit/>
          </a:bodyPr>
          <a:lstStyle/>
          <a:p>
            <a:r>
              <a:rPr lang="zh-TW" altLang="en-US" sz="4000" dirty="0" smtClean="0">
                <a:latin typeface="標楷體" panose="03000509000000000000" pitchFamily="65" charset="-120"/>
                <a:ea typeface="標楷體" panose="03000509000000000000" pitchFamily="65" charset="-120"/>
              </a:rPr>
              <a:t>環教方案課程實踐</a:t>
            </a:r>
            <a:r>
              <a:rPr lang="zh-TW" altLang="en-US" sz="1600" dirty="0" smtClean="0">
                <a:solidFill>
                  <a:srgbClr val="FF0000"/>
                </a:solidFill>
                <a:latin typeface="標楷體" panose="03000509000000000000" pitchFamily="65" charset="-120"/>
                <a:ea typeface="標楷體" panose="03000509000000000000" pitchFamily="65" charset="-120"/>
              </a:rPr>
              <a:t>（請依實際狀況填寫）</a:t>
            </a:r>
            <a:endParaRPr lang="zh-TW" altLang="en-US" sz="1600" dirty="0">
              <a:solidFill>
                <a:srgbClr val="FF0000"/>
              </a:solidFill>
              <a:latin typeface="標楷體" panose="03000509000000000000" pitchFamily="65" charset="-120"/>
              <a:ea typeface="標楷體" panose="03000509000000000000" pitchFamily="65" charset="-120"/>
            </a:endParaRPr>
          </a:p>
        </p:txBody>
      </p:sp>
      <p:sp>
        <p:nvSpPr>
          <p:cNvPr id="5" name="內容版面配置區 4"/>
          <p:cNvSpPr>
            <a:spLocks noGrp="1"/>
          </p:cNvSpPr>
          <p:nvPr>
            <p:ph idx="1"/>
          </p:nvPr>
        </p:nvSpPr>
        <p:spPr>
          <a:xfrm>
            <a:off x="486556" y="1052736"/>
            <a:ext cx="8229600" cy="4525963"/>
          </a:xfrm>
        </p:spPr>
        <p:txBody>
          <a:bodyPr>
            <a:normAutofit/>
          </a:bodyPr>
          <a:lstStyle/>
          <a:p>
            <a:r>
              <a:rPr lang="zh-TW" altLang="en-US" sz="2800" b="1" dirty="0" smtClean="0">
                <a:latin typeface="標楷體" panose="03000509000000000000" pitchFamily="65" charset="-120"/>
                <a:ea typeface="標楷體" panose="03000509000000000000" pitchFamily="65" charset="-120"/>
              </a:rPr>
              <a:t>教學</a:t>
            </a:r>
            <a:r>
              <a:rPr lang="zh-TW" altLang="en-US" sz="2800" dirty="0" smtClean="0">
                <a:latin typeface="標楷體" panose="03000509000000000000" pitchFamily="65" charset="-120"/>
                <a:ea typeface="標楷體" panose="03000509000000000000" pitchFamily="65" charset="-120"/>
              </a:rPr>
              <a:t>架構</a:t>
            </a:r>
          </a:p>
        </p:txBody>
      </p:sp>
      <p:sp>
        <p:nvSpPr>
          <p:cNvPr id="4" name="矩形 3"/>
          <p:cNvSpPr/>
          <p:nvPr/>
        </p:nvSpPr>
        <p:spPr>
          <a:xfrm>
            <a:off x="755576" y="1700809"/>
            <a:ext cx="7989936" cy="3416320"/>
          </a:xfrm>
          <a:prstGeom prst="rect">
            <a:avLst/>
          </a:prstGeom>
        </p:spPr>
        <p:txBody>
          <a:bodyPr wrap="square">
            <a:spAutoFit/>
          </a:bodyPr>
          <a:lstStyle/>
          <a:p>
            <a:pPr marL="342900" lvl="0" indent="-342900" algn="just">
              <a:lnSpc>
                <a:spcPct val="150000"/>
              </a:lnSpc>
              <a:spcAft>
                <a:spcPts val="0"/>
              </a:spcAft>
              <a:buFont typeface="Wingdings" panose="05000000000000000000" pitchFamily="2" charset="2"/>
              <a:buChar char=""/>
            </a:pP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本課程以</a:t>
            </a:r>
            <a:r>
              <a:rPr lang="zh-TW" altLang="zh-TW" kern="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龍洞</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的</a:t>
            </a:r>
            <a:r>
              <a:rPr lang="zh-TW" altLang="zh-TW" kern="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生活方式</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a:t>
            </a:r>
            <a:r>
              <a:rPr lang="zh-TW" altLang="zh-TW" kern="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地方產業</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及</a:t>
            </a:r>
            <a:r>
              <a:rPr lang="zh-TW" altLang="zh-TW" kern="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自然環境</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作為教學內容的三大主軸，進行</a:t>
            </a:r>
            <a:r>
              <a:rPr lang="zh-TW" altLang="zh-TW" kern="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高年級</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課程規劃。</a:t>
            </a:r>
            <a:endParaRPr lang="zh-TW" altLang="zh-TW" sz="2800" kern="100" dirty="0">
              <a:latin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藉由校本課程</a:t>
            </a:r>
            <a:r>
              <a:rPr lang="zh-TW" altLang="zh-TW" kern="10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《小小解說員》</a:t>
            </a: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的</a:t>
            </a:r>
            <a:r>
              <a:rPr lang="zh-TW" altLang="zh-TW" kern="10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解說</a:t>
            </a:r>
            <a:r>
              <a:rPr lang="zh-TW" altLang="zh-TW" kern="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文章</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，作為學習的導引與開展</a:t>
            </a:r>
            <a:r>
              <a:rPr lang="zh-TW"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a:t>
            </a:r>
            <a:endParaRPr lang="en-US"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endParaRPr>
          </a:p>
          <a:p>
            <a:pPr lvl="0" algn="just">
              <a:lnSpc>
                <a:spcPct val="150000"/>
              </a:lnSpc>
              <a:spcAft>
                <a:spcPts val="0"/>
              </a:spcAft>
            </a:pPr>
            <a:r>
              <a:rPr lang="en-US"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kern="0" dirty="0" smtClean="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     </a:t>
            </a:r>
            <a:r>
              <a:rPr lang="zh-TW" altLang="zh-TW" kern="0" dirty="0" smtClean="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呼應</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本課程的教學主軸。</a:t>
            </a:r>
            <a:endParaRPr lang="zh-TW" altLang="zh-TW" sz="2800" kern="100" dirty="0">
              <a:latin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輔以</a:t>
            </a:r>
            <a:r>
              <a:rPr lang="zh-TW" altLang="zh-TW" kern="10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《英語小達人</a:t>
            </a:r>
            <a:r>
              <a:rPr lang="en-US" altLang="zh-TW" kern="10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2.0</a:t>
            </a:r>
            <a:r>
              <a:rPr lang="zh-TW" altLang="zh-TW" kern="100" dirty="0">
                <a:solidFill>
                  <a:srgbClr val="FF0000"/>
                </a:solidFill>
                <a:latin typeface="Times New Roman" panose="02020603050405020304" pitchFamily="18" charset="0"/>
                <a:ea typeface="微軟正黑體" panose="020B0604030504040204" pitchFamily="34" charset="-120"/>
                <a:cs typeface="Arial Unicode MS" panose="020B0604020202020204" pitchFamily="34" charset="-120"/>
              </a:rPr>
              <a:t>》</a:t>
            </a: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的</a:t>
            </a:r>
            <a:r>
              <a:rPr lang="zh-TW" altLang="zh-TW" kern="10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字彙</a:t>
            </a: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列表，將</a:t>
            </a:r>
            <a:r>
              <a:rPr lang="zh-TW" altLang="zh-TW" kern="0" dirty="0">
                <a:solidFill>
                  <a:srgbClr val="000000"/>
                </a:solidFill>
                <a:latin typeface="Times New Roman" panose="02020603050405020304" pitchFamily="18" charset="0"/>
                <a:ea typeface="微軟正黑體" panose="020B0604030504040204" pitchFamily="34" charset="-120"/>
                <a:cs typeface="Arial Unicode MS" panose="020B0604020202020204" pitchFamily="34" charset="-120"/>
              </a:rPr>
              <a:t>本課程的教學主軸</a:t>
            </a: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與高年段</a:t>
            </a:r>
            <a:r>
              <a:rPr lang="zh-TW" altLang="zh-TW" kern="100" dirty="0" smtClean="0">
                <a:latin typeface="Times New Roman" panose="02020603050405020304" pitchFamily="18" charset="0"/>
                <a:ea typeface="微軟正黑體" panose="020B0604030504040204" pitchFamily="34" charset="-120"/>
                <a:cs typeface="Arial Unicode MS" panose="020B0604020202020204" pitchFamily="34" charset="-120"/>
              </a:rPr>
              <a:t>程度</a:t>
            </a:r>
            <a:endParaRPr lang="en-US" altLang="zh-TW" kern="100" dirty="0" smtClean="0">
              <a:latin typeface="Times New Roman" panose="02020603050405020304" pitchFamily="18" charset="0"/>
              <a:ea typeface="微軟正黑體" panose="020B0604030504040204" pitchFamily="34" charset="-120"/>
              <a:cs typeface="Arial Unicode MS" panose="020B0604020202020204" pitchFamily="34" charset="-120"/>
            </a:endParaRPr>
          </a:p>
          <a:p>
            <a:pPr lvl="0" algn="just">
              <a:lnSpc>
                <a:spcPct val="150000"/>
              </a:lnSpc>
              <a:spcAft>
                <a:spcPts val="0"/>
              </a:spcAft>
            </a:pPr>
            <a:r>
              <a:rPr lang="en-US" altLang="zh-TW" kern="100" dirty="0">
                <a:latin typeface="Times New Roman" panose="02020603050405020304" pitchFamily="18" charset="0"/>
                <a:ea typeface="微軟正黑體" panose="020B0604030504040204" pitchFamily="34" charset="-120"/>
                <a:cs typeface="Arial Unicode MS" panose="020B0604020202020204" pitchFamily="34" charset="-120"/>
              </a:rPr>
              <a:t> </a:t>
            </a:r>
            <a:r>
              <a:rPr lang="en-US" altLang="zh-TW" kern="100" dirty="0" smtClean="0">
                <a:latin typeface="Times New Roman" panose="02020603050405020304" pitchFamily="18" charset="0"/>
                <a:ea typeface="微軟正黑體" panose="020B0604030504040204" pitchFamily="34" charset="-120"/>
                <a:cs typeface="Arial Unicode MS" panose="020B0604020202020204" pitchFamily="34" charset="-120"/>
              </a:rPr>
              <a:t>     </a:t>
            </a:r>
            <a:r>
              <a:rPr lang="zh-TW" altLang="zh-TW" kern="100" dirty="0" smtClean="0">
                <a:latin typeface="Times New Roman" panose="02020603050405020304" pitchFamily="18" charset="0"/>
                <a:ea typeface="微軟正黑體" panose="020B0604030504040204" pitchFamily="34" charset="-120"/>
                <a:cs typeface="Arial Unicode MS" panose="020B0604020202020204" pitchFamily="34" charset="-120"/>
              </a:rPr>
              <a:t>之</a:t>
            </a:r>
            <a:r>
              <a:rPr lang="zh-TW" altLang="zh-TW" kern="100" dirty="0">
                <a:latin typeface="Times New Roman" panose="02020603050405020304" pitchFamily="18" charset="0"/>
                <a:ea typeface="微軟正黑體" panose="020B0604030504040204" pitchFamily="34" charset="-120"/>
                <a:cs typeface="Arial Unicode MS" panose="020B0604020202020204" pitchFamily="34" charset="-120"/>
              </a:rPr>
              <a:t>英語單字及句型相</a:t>
            </a:r>
            <a:r>
              <a:rPr lang="zh-TW" altLang="zh-TW" kern="100" dirty="0">
                <a:solidFill>
                  <a:srgbClr val="0070C0"/>
                </a:solidFill>
                <a:latin typeface="Times New Roman" panose="02020603050405020304" pitchFamily="18" charset="0"/>
                <a:ea typeface="微軟正黑體" panose="020B0604030504040204" pitchFamily="34" charset="-120"/>
                <a:cs typeface="Arial Unicode MS" panose="020B0604020202020204" pitchFamily="34" charset="-120"/>
              </a:rPr>
              <a:t>結合</a:t>
            </a:r>
            <a:r>
              <a:rPr lang="zh-TW" altLang="zh-TW" kern="100" dirty="0" smtClean="0">
                <a:latin typeface="Times New Roman" panose="02020603050405020304" pitchFamily="18" charset="0"/>
                <a:ea typeface="微軟正黑體" panose="020B0604030504040204" pitchFamily="34" charset="-120"/>
                <a:cs typeface="Arial Unicode MS" panose="020B0604020202020204" pitchFamily="34" charset="-120"/>
              </a:rPr>
              <a:t>。</a:t>
            </a:r>
            <a:endParaRPr lang="en-US" altLang="zh-TW" sz="2800" kern="100" dirty="0" smtClean="0">
              <a:latin typeface="Times New Roman" panose="02020603050405020304" pitchFamily="18" charset="0"/>
            </a:endParaRPr>
          </a:p>
          <a:p>
            <a:pPr marL="342900" lvl="0" indent="-342900" algn="just">
              <a:lnSpc>
                <a:spcPct val="150000"/>
              </a:lnSpc>
              <a:spcAft>
                <a:spcPts val="0"/>
              </a:spcAft>
              <a:buFont typeface="Wingdings" panose="05000000000000000000" pitchFamily="2" charset="2"/>
              <a:buChar char=""/>
            </a:pPr>
            <a:r>
              <a:rPr lang="zh-TW" altLang="zh-TW" dirty="0" smtClean="0">
                <a:solidFill>
                  <a:srgbClr val="000000"/>
                </a:solidFill>
                <a:ea typeface="微軟正黑體" panose="020B0604030504040204" pitchFamily="34" charset="-120"/>
                <a:cs typeface="Arial Unicode MS" panose="020B0604020202020204" pitchFamily="34" charset="-120"/>
              </a:rPr>
              <a:t>透過</a:t>
            </a:r>
            <a:r>
              <a:rPr lang="zh-TW" altLang="zh-TW" dirty="0">
                <a:solidFill>
                  <a:srgbClr val="FF0000"/>
                </a:solidFill>
                <a:ea typeface="微軟正黑體" panose="020B0604030504040204" pitchFamily="34" charset="-120"/>
                <a:cs typeface="Arial Unicode MS" panose="020B0604020202020204" pitchFamily="34" charset="-120"/>
              </a:rPr>
              <a:t>充實學生字彙量</a:t>
            </a:r>
            <a:r>
              <a:rPr lang="zh-TW" altLang="zh-TW" dirty="0">
                <a:solidFill>
                  <a:srgbClr val="000000"/>
                </a:solidFill>
                <a:ea typeface="微軟正黑體" panose="020B0604030504040204" pitchFamily="34" charset="-120"/>
                <a:cs typeface="Arial Unicode MS" panose="020B0604020202020204" pitchFamily="34" charset="-120"/>
              </a:rPr>
              <a:t>，再</a:t>
            </a:r>
            <a:r>
              <a:rPr lang="zh-TW" altLang="zh-TW" dirty="0">
                <a:solidFill>
                  <a:srgbClr val="0070C0"/>
                </a:solidFill>
                <a:ea typeface="微軟正黑體" panose="020B0604030504040204" pitchFamily="34" charset="-120"/>
                <a:cs typeface="Arial Unicode MS" panose="020B0604020202020204" pitchFamily="34" charset="-120"/>
              </a:rPr>
              <a:t>結合句型</a:t>
            </a:r>
            <a:r>
              <a:rPr lang="zh-TW" altLang="zh-TW" dirty="0">
                <a:solidFill>
                  <a:srgbClr val="000000"/>
                </a:solidFill>
                <a:ea typeface="微軟正黑體" panose="020B0604030504040204" pitchFamily="34" charset="-120"/>
                <a:cs typeface="Arial Unicode MS" panose="020B0604020202020204" pitchFamily="34" charset="-120"/>
              </a:rPr>
              <a:t>的練習方式，加強學生口語流暢度</a:t>
            </a:r>
            <a:r>
              <a:rPr lang="zh-TW" altLang="zh-TW" dirty="0" smtClean="0">
                <a:solidFill>
                  <a:srgbClr val="000000"/>
                </a:solidFill>
                <a:ea typeface="微軟正黑體" panose="020B0604030504040204" pitchFamily="34" charset="-120"/>
                <a:cs typeface="Arial Unicode MS" panose="020B0604020202020204" pitchFamily="34" charset="-120"/>
              </a:rPr>
              <a:t>，</a:t>
            </a:r>
            <a:endParaRPr lang="en-US" altLang="zh-TW" dirty="0" smtClean="0">
              <a:solidFill>
                <a:srgbClr val="000000"/>
              </a:solidFill>
              <a:ea typeface="微軟正黑體" panose="020B0604030504040204" pitchFamily="34" charset="-120"/>
              <a:cs typeface="Arial Unicode MS" panose="020B0604020202020204" pitchFamily="34" charset="-120"/>
            </a:endParaRPr>
          </a:p>
          <a:p>
            <a:pPr lvl="0" algn="just">
              <a:lnSpc>
                <a:spcPct val="150000"/>
              </a:lnSpc>
              <a:spcAft>
                <a:spcPts val="0"/>
              </a:spcAft>
            </a:pPr>
            <a:r>
              <a:rPr lang="en-US" altLang="zh-TW" dirty="0">
                <a:solidFill>
                  <a:srgbClr val="000000"/>
                </a:solidFill>
                <a:ea typeface="微軟正黑體" panose="020B0604030504040204" pitchFamily="34" charset="-120"/>
                <a:cs typeface="Arial Unicode MS" panose="020B0604020202020204" pitchFamily="34" charset="-120"/>
              </a:rPr>
              <a:t> </a:t>
            </a:r>
            <a:r>
              <a:rPr lang="en-US" altLang="zh-TW" dirty="0" smtClean="0">
                <a:solidFill>
                  <a:srgbClr val="000000"/>
                </a:solidFill>
                <a:ea typeface="微軟正黑體" panose="020B0604030504040204" pitchFamily="34" charset="-120"/>
                <a:cs typeface="Arial Unicode MS" panose="020B0604020202020204" pitchFamily="34" charset="-120"/>
              </a:rPr>
              <a:t>     </a:t>
            </a:r>
            <a:r>
              <a:rPr lang="zh-TW" altLang="zh-TW" dirty="0" smtClean="0">
                <a:solidFill>
                  <a:srgbClr val="000000"/>
                </a:solidFill>
                <a:ea typeface="微軟正黑體" panose="020B0604030504040204" pitchFamily="34" charset="-120"/>
                <a:cs typeface="Arial Unicode MS" panose="020B0604020202020204" pitchFamily="34" charset="-120"/>
              </a:rPr>
              <a:t>及</a:t>
            </a:r>
            <a:r>
              <a:rPr lang="zh-TW" altLang="zh-TW" dirty="0">
                <a:solidFill>
                  <a:srgbClr val="000000"/>
                </a:solidFill>
                <a:ea typeface="微軟正黑體" panose="020B0604030504040204" pitchFamily="34" charset="-120"/>
                <a:cs typeface="Arial Unicode MS" panose="020B0604020202020204" pitchFamily="34" charset="-120"/>
              </a:rPr>
              <a:t>使用語言表達的</a:t>
            </a:r>
            <a:r>
              <a:rPr lang="zh-TW" altLang="zh-TW" dirty="0">
                <a:solidFill>
                  <a:srgbClr val="0070C0"/>
                </a:solidFill>
                <a:ea typeface="微軟正黑體" panose="020B0604030504040204" pitchFamily="34" charset="-120"/>
                <a:cs typeface="Arial Unicode MS" panose="020B0604020202020204" pitchFamily="34" charset="-120"/>
              </a:rPr>
              <a:t>自信與能力</a:t>
            </a:r>
            <a:r>
              <a:rPr lang="zh-TW" altLang="zh-TW" dirty="0">
                <a:solidFill>
                  <a:srgbClr val="000000"/>
                </a:solidFill>
                <a:ea typeface="微軟正黑體" panose="020B0604030504040204" pitchFamily="34" charset="-120"/>
                <a:cs typeface="Arial Unicode MS" panose="020B0604020202020204" pitchFamily="34" charset="-120"/>
              </a:rPr>
              <a:t>。</a:t>
            </a:r>
            <a:endParaRPr lang="zh-TW" altLang="en-US" dirty="0"/>
          </a:p>
        </p:txBody>
      </p:sp>
      <p:pic>
        <p:nvPicPr>
          <p:cNvPr id="6" name="圖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98593" y="5172158"/>
            <a:ext cx="1041294" cy="1479733"/>
          </a:xfrm>
          <a:prstGeom prst="rect">
            <a:avLst/>
          </a:prstGeom>
          <a:ln>
            <a:noFill/>
          </a:ln>
          <a:effectLst>
            <a:outerShdw blurRad="190500" algn="tl" rotWithShape="0">
              <a:srgbClr val="000000">
                <a:alpha val="70000"/>
              </a:srgbClr>
            </a:outerShdw>
          </a:effectLst>
        </p:spPr>
      </p:pic>
      <p:pic>
        <p:nvPicPr>
          <p:cNvPr id="7" name="圖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306372">
            <a:off x="2960316" y="5265820"/>
            <a:ext cx="993840" cy="1201038"/>
          </a:xfrm>
          <a:prstGeom prst="rect">
            <a:avLst/>
          </a:prstGeom>
          <a:ln>
            <a:noFill/>
          </a:ln>
          <a:effectLst>
            <a:outerShdw blurRad="292100" dist="139700" dir="2700000" algn="tl" rotWithShape="0">
              <a:srgbClr val="333333">
                <a:alpha val="65000"/>
              </a:srgbClr>
            </a:outerShdw>
          </a:effectLst>
        </p:spPr>
      </p:pic>
      <p:pic>
        <p:nvPicPr>
          <p:cNvPr id="8" name="圖片 7"/>
          <p:cNvPicPr>
            <a:picLocks noChangeAspect="1"/>
          </p:cNvPicPr>
          <p:nvPr/>
        </p:nvPicPr>
        <p:blipFill>
          <a:blip r:embed="rId5"/>
          <a:stretch>
            <a:fillRect/>
          </a:stretch>
        </p:blipFill>
        <p:spPr>
          <a:xfrm>
            <a:off x="4345082" y="5219816"/>
            <a:ext cx="1485471" cy="1168063"/>
          </a:xfrm>
          <a:prstGeom prst="rect">
            <a:avLst/>
          </a:prstGeom>
        </p:spPr>
      </p:pic>
      <p:pic>
        <p:nvPicPr>
          <p:cNvPr id="9" name="圖片 8"/>
          <p:cNvPicPr>
            <a:picLocks noChangeAspect="1"/>
          </p:cNvPicPr>
          <p:nvPr/>
        </p:nvPicPr>
        <p:blipFill>
          <a:blip r:embed="rId6">
            <a:extLst>
              <a:ext uri="{BEBA8EAE-BF5A-486C-A8C5-ECC9F3942E4B}">
                <a14:imgProps xmlns:a14="http://schemas.microsoft.com/office/drawing/2010/main">
                  <a14:imgLayer r:embed="rId7">
                    <a14:imgEffect>
                      <a14:brightnessContrast bright="20000" contrast="-20000"/>
                    </a14:imgEffect>
                  </a14:imgLayer>
                </a14:imgProps>
              </a:ext>
            </a:extLst>
          </a:blip>
          <a:stretch>
            <a:fillRect/>
          </a:stretch>
        </p:blipFill>
        <p:spPr>
          <a:xfrm rot="471073">
            <a:off x="7316238" y="5308620"/>
            <a:ext cx="1535724" cy="1140823"/>
          </a:xfrm>
          <a:prstGeom prst="rect">
            <a:avLst/>
          </a:prstGeom>
          <a:ln>
            <a:noFill/>
          </a:ln>
          <a:effectLst>
            <a:outerShdw blurRad="292100" dist="139700" dir="2700000" algn="tl" rotWithShape="0">
              <a:srgbClr val="333333">
                <a:alpha val="65000"/>
              </a:srgbClr>
            </a:outerShdw>
          </a:effectLst>
        </p:spPr>
      </p:pic>
      <p:pic>
        <p:nvPicPr>
          <p:cNvPr id="1028" name="Picture 4" descr="相關圖片"/>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76223" y="5129767"/>
            <a:ext cx="1296362" cy="1296362"/>
          </a:xfrm>
          <a:prstGeom prst="rect">
            <a:avLst/>
          </a:prstGeom>
          <a:noFill/>
          <a:extLst>
            <a:ext uri="{909E8E84-426E-40DD-AFC4-6F175D3DCCD1}">
              <a14:hiddenFill xmlns:a14="http://schemas.microsoft.com/office/drawing/2010/main">
                <a:solidFill>
                  <a:srgbClr val="FFFFFF"/>
                </a:solidFill>
              </a14:hiddenFill>
            </a:ext>
          </a:extLst>
        </p:spPr>
      </p:pic>
      <p:sp>
        <p:nvSpPr>
          <p:cNvPr id="10" name="向右箭號 9"/>
          <p:cNvSpPr/>
          <p:nvPr/>
        </p:nvSpPr>
        <p:spPr>
          <a:xfrm>
            <a:off x="2266038" y="5567426"/>
            <a:ext cx="421701" cy="371111"/>
          </a:xfrm>
          <a:prstGeom prst="rightArrow">
            <a:avLst>
              <a:gd name="adj1" fmla="val 50000"/>
              <a:gd name="adj2" fmla="val 5307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
        <p:nvSpPr>
          <p:cNvPr id="11" name="向右箭號 10"/>
          <p:cNvSpPr/>
          <p:nvPr/>
        </p:nvSpPr>
        <p:spPr>
          <a:xfrm>
            <a:off x="6707759" y="5487034"/>
            <a:ext cx="421701" cy="371111"/>
          </a:xfrm>
          <a:prstGeom prst="rightArrow">
            <a:avLst>
              <a:gd name="adj1" fmla="val 50000"/>
              <a:gd name="adj2" fmla="val 53070"/>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TW" altLang="en-US"/>
          </a:p>
        </p:txBody>
      </p:sp>
    </p:spTree>
    <p:extLst>
      <p:ext uri="{BB962C8B-B14F-4D97-AF65-F5344CB8AC3E}">
        <p14:creationId xmlns:p14="http://schemas.microsoft.com/office/powerpoint/2010/main" val="1791235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p:cNvSpPr>
            <a:spLocks noGrp="1"/>
          </p:cNvSpPr>
          <p:nvPr>
            <p:ph type="title"/>
          </p:nvPr>
        </p:nvSpPr>
        <p:spPr>
          <a:xfrm>
            <a:off x="467597" y="188640"/>
            <a:ext cx="8229600" cy="1143000"/>
          </a:xfrm>
        </p:spPr>
        <p:txBody>
          <a:bodyPr>
            <a:normAutofit/>
          </a:bodyPr>
          <a:lstStyle/>
          <a:p>
            <a:r>
              <a:rPr lang="zh-TW" altLang="en-US" sz="4000" dirty="0" smtClean="0">
                <a:latin typeface="標楷體" panose="03000509000000000000" pitchFamily="65" charset="-120"/>
                <a:ea typeface="標楷體" panose="03000509000000000000" pitchFamily="65" charset="-120"/>
              </a:rPr>
              <a:t>環教方案課程實踐</a:t>
            </a:r>
            <a:endParaRPr lang="zh-TW" altLang="en-US" sz="4000" dirty="0">
              <a:latin typeface="標楷體" panose="03000509000000000000" pitchFamily="65" charset="-120"/>
              <a:ea typeface="標楷體" panose="03000509000000000000" pitchFamily="65" charset="-120"/>
            </a:endParaRPr>
          </a:p>
        </p:txBody>
      </p:sp>
      <p:sp>
        <p:nvSpPr>
          <p:cNvPr id="3" name="內容版面配置區 2"/>
          <p:cNvSpPr>
            <a:spLocks noGrp="1"/>
          </p:cNvSpPr>
          <p:nvPr>
            <p:ph idx="1"/>
          </p:nvPr>
        </p:nvSpPr>
        <p:spPr>
          <a:xfrm>
            <a:off x="467597" y="1196752"/>
            <a:ext cx="8778690" cy="4525963"/>
          </a:xfrm>
        </p:spPr>
        <p:txBody>
          <a:bodyPr/>
          <a:lstStyle/>
          <a:p>
            <a:r>
              <a:rPr lang="zh-TW" altLang="en-US" sz="2800" dirty="0" smtClean="0">
                <a:latin typeface="標楷體" panose="03000509000000000000" pitchFamily="65" charset="-120"/>
                <a:ea typeface="標楷體" panose="03000509000000000000" pitchFamily="65" charset="-120"/>
              </a:rPr>
              <a:t>執行現況</a:t>
            </a:r>
            <a:r>
              <a:rPr lang="en-US" altLang="zh-TW" sz="2800" dirty="0" smtClean="0">
                <a:latin typeface="標楷體" panose="03000509000000000000" pitchFamily="65" charset="-120"/>
                <a:ea typeface="標楷體" panose="03000509000000000000" pitchFamily="65" charset="-120"/>
              </a:rPr>
              <a:t>/</a:t>
            </a:r>
            <a:r>
              <a:rPr lang="zh-TW" altLang="en-US" sz="2800" dirty="0" smtClean="0">
                <a:latin typeface="標楷體" panose="03000509000000000000" pitchFamily="65" charset="-120"/>
                <a:ea typeface="標楷體" panose="03000509000000000000" pitchFamily="65" charset="-120"/>
              </a:rPr>
              <a:t>教學說明</a:t>
            </a:r>
            <a:r>
              <a:rPr lang="en-US" altLang="zh-TW" sz="1600" dirty="0" smtClean="0">
                <a:latin typeface="標楷體" panose="03000509000000000000" pitchFamily="65" charset="-120"/>
                <a:ea typeface="標楷體" panose="03000509000000000000" pitchFamily="65" charset="-120"/>
              </a:rPr>
              <a:t>(</a:t>
            </a:r>
            <a:r>
              <a:rPr lang="zh-TW" altLang="en-US" sz="1600" dirty="0" smtClean="0">
                <a:latin typeface="標楷體" panose="03000509000000000000" pitchFamily="65" charset="-120"/>
                <a:ea typeface="標楷體" panose="03000509000000000000" pitchFamily="65" charset="-120"/>
              </a:rPr>
              <a:t>可以表格、圖說方式呈現</a:t>
            </a:r>
            <a:r>
              <a:rPr lang="zh-TW" altLang="en-US" sz="1600" dirty="0">
                <a:solidFill>
                  <a:srgbClr val="FF0000"/>
                </a:solidFill>
                <a:latin typeface="標楷體" panose="03000509000000000000" pitchFamily="65" charset="-120"/>
                <a:ea typeface="標楷體" panose="03000509000000000000" pitchFamily="65" charset="-120"/>
              </a:rPr>
              <a:t>，</a:t>
            </a:r>
            <a:r>
              <a:rPr lang="zh-TW" altLang="en-US" sz="1600" dirty="0" smtClean="0">
                <a:solidFill>
                  <a:srgbClr val="FF0000"/>
                </a:solidFill>
                <a:latin typeface="標楷體" panose="03000509000000000000" pitchFamily="65" charset="-120"/>
                <a:ea typeface="標楷體" panose="03000509000000000000" pitchFamily="65" charset="-120"/>
              </a:rPr>
              <a:t>請依實際狀況填寫</a:t>
            </a:r>
            <a:r>
              <a:rPr lang="en-US" altLang="zh-TW" sz="1600" dirty="0" smtClean="0">
                <a:latin typeface="標楷體" panose="03000509000000000000" pitchFamily="65" charset="-120"/>
                <a:ea typeface="標楷體" panose="03000509000000000000" pitchFamily="65" charset="-120"/>
              </a:rPr>
              <a:t>)</a:t>
            </a:r>
            <a:endParaRPr lang="en-US" altLang="zh-TW" sz="2800" dirty="0" smtClean="0">
              <a:latin typeface="標楷體" panose="03000509000000000000" pitchFamily="65" charset="-120"/>
              <a:ea typeface="標楷體" panose="03000509000000000000" pitchFamily="65" charset="-120"/>
            </a:endParaRPr>
          </a:p>
          <a:p>
            <a:endParaRPr lang="zh-TW" altLang="en-US" dirty="0">
              <a:latin typeface="標楷體" panose="03000509000000000000" pitchFamily="65" charset="-120"/>
              <a:ea typeface="標楷體" panose="03000509000000000000" pitchFamily="65" charset="-120"/>
            </a:endParaRPr>
          </a:p>
        </p:txBody>
      </p:sp>
      <p:graphicFrame>
        <p:nvGraphicFramePr>
          <p:cNvPr id="5" name="表格 4"/>
          <p:cNvGraphicFramePr>
            <a:graphicFrameLocks noGrp="1"/>
          </p:cNvGraphicFramePr>
          <p:nvPr>
            <p:extLst>
              <p:ext uri="{D42A27DB-BD31-4B8C-83A1-F6EECF244321}">
                <p14:modId xmlns:p14="http://schemas.microsoft.com/office/powerpoint/2010/main" val="3301969115"/>
              </p:ext>
            </p:extLst>
          </p:nvPr>
        </p:nvGraphicFramePr>
        <p:xfrm>
          <a:off x="243915" y="2060848"/>
          <a:ext cx="8676964" cy="3001769"/>
        </p:xfrm>
        <a:graphic>
          <a:graphicData uri="http://schemas.openxmlformats.org/drawingml/2006/table">
            <a:tbl>
              <a:tblPr firstRow="1" firstCol="1" bandRow="1"/>
              <a:tblGrid>
                <a:gridCol w="460125">
                  <a:extLst>
                    <a:ext uri="{9D8B030D-6E8A-4147-A177-3AD203B41FA5}">
                      <a16:colId xmlns:a16="http://schemas.microsoft.com/office/drawing/2014/main" val="4069905742"/>
                    </a:ext>
                  </a:extLst>
                </a:gridCol>
                <a:gridCol w="1511913">
                  <a:extLst>
                    <a:ext uri="{9D8B030D-6E8A-4147-A177-3AD203B41FA5}">
                      <a16:colId xmlns:a16="http://schemas.microsoft.com/office/drawing/2014/main" val="2637469645"/>
                    </a:ext>
                  </a:extLst>
                </a:gridCol>
                <a:gridCol w="6023677">
                  <a:extLst>
                    <a:ext uri="{9D8B030D-6E8A-4147-A177-3AD203B41FA5}">
                      <a16:colId xmlns:a16="http://schemas.microsoft.com/office/drawing/2014/main" val="2369835986"/>
                    </a:ext>
                  </a:extLst>
                </a:gridCol>
                <a:gridCol w="681249">
                  <a:extLst>
                    <a:ext uri="{9D8B030D-6E8A-4147-A177-3AD203B41FA5}">
                      <a16:colId xmlns:a16="http://schemas.microsoft.com/office/drawing/2014/main" val="1428518001"/>
                    </a:ext>
                  </a:extLst>
                </a:gridCol>
              </a:tblGrid>
              <a:tr h="352361">
                <a:tc>
                  <a:txBody>
                    <a:bodyPr/>
                    <a:lstStyle/>
                    <a:p>
                      <a:pPr algn="ctr">
                        <a:spcAft>
                          <a:spcPts val="0"/>
                        </a:spcAft>
                      </a:pPr>
                      <a:r>
                        <a:rPr lang="zh-TW" sz="1000" kern="100">
                          <a:effectLst/>
                          <a:latin typeface="Times New Roman" panose="02020603050405020304" pitchFamily="18" charset="0"/>
                          <a:ea typeface="標楷體" panose="03000509000000000000" pitchFamily="65" charset="-120"/>
                        </a:rPr>
                        <a:t>編號</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活動名稱</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說明</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a:effectLst/>
                          <a:latin typeface="Times New Roman" panose="02020603050405020304" pitchFamily="18" charset="0"/>
                          <a:ea typeface="標楷體" panose="03000509000000000000" pitchFamily="65" charset="-120"/>
                        </a:rPr>
                        <a:t>教學節數</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856828"/>
                  </a:ext>
                </a:extLst>
              </a:tr>
              <a:tr h="883136">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1</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家鄉大發現</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引起動機</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：以</a:t>
                      </a:r>
                      <a:r>
                        <a:rPr lang="zh-TW" sz="1800" kern="100" dirty="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《小小解說員》</a:t>
                      </a:r>
                      <a:r>
                        <a:rPr lang="zh-TW" sz="1800" kern="100" dirty="0">
                          <a:effectLst/>
                          <a:latin typeface="Times New Roman" panose="02020603050405020304" pitchFamily="18" charset="0"/>
                          <a:ea typeface="微軟正黑體" panose="020B0604030504040204" pitchFamily="34" charset="-120"/>
                          <a:cs typeface="Arial Unicode MS" panose="020B0604020202020204" pitchFamily="34" charset="-120"/>
                        </a:rPr>
                        <a:t>的解說</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文章為起點，使學生熟悉龍洞的生活方式、地方產業及自然環境。</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a:effectLst/>
                          <a:latin typeface="微軟正黑體" panose="020B0604030504040204" pitchFamily="34" charset="-120"/>
                          <a:ea typeface="新細明體" panose="02020500000000000000" pitchFamily="18" charset="-120"/>
                        </a:rPr>
                        <a:t>2</a:t>
                      </a:r>
                      <a:endParaRPr lang="zh-TW" sz="2400" kern="10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690441"/>
                  </a:ext>
                </a:extLst>
              </a:tr>
              <a:tr h="883136">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2</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單字筆記本</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單字教學</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：將本課程的三大教學主軸所涵蓋的單字，依其合適性</a:t>
                      </a:r>
                      <a:r>
                        <a:rPr lang="zh-TW" sz="1800" kern="0" dirty="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納入</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於英語課程中教學。</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新細明體" panose="02020500000000000000" pitchFamily="18" charset="-120"/>
                        </a:rPr>
                        <a:t>2</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3222167"/>
                  </a:ext>
                </a:extLst>
              </a:tr>
              <a:tr h="883136">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3</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句型大補帖</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句型教學</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：將習得的校本英語單字，</a:t>
                      </a:r>
                      <a:r>
                        <a:rPr lang="zh-TW" sz="1800" kern="0" dirty="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套用</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於英語課程中的句型運用。</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新細明體" panose="02020500000000000000" pitchFamily="18" charset="-120"/>
                        </a:rPr>
                        <a:t>2</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10131835"/>
                  </a:ext>
                </a:extLst>
              </a:tr>
            </a:tbl>
          </a:graphicData>
        </a:graphic>
      </p:graphicFrame>
    </p:spTree>
    <p:extLst>
      <p:ext uri="{BB962C8B-B14F-4D97-AF65-F5344CB8AC3E}">
        <p14:creationId xmlns:p14="http://schemas.microsoft.com/office/powerpoint/2010/main" val="25671580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894637311"/>
              </p:ext>
            </p:extLst>
          </p:nvPr>
        </p:nvGraphicFramePr>
        <p:xfrm>
          <a:off x="251520" y="404664"/>
          <a:ext cx="8676964" cy="2118633"/>
        </p:xfrm>
        <a:graphic>
          <a:graphicData uri="http://schemas.openxmlformats.org/drawingml/2006/table">
            <a:tbl>
              <a:tblPr firstRow="1" firstCol="1" bandRow="1"/>
              <a:tblGrid>
                <a:gridCol w="460125">
                  <a:extLst>
                    <a:ext uri="{9D8B030D-6E8A-4147-A177-3AD203B41FA5}">
                      <a16:colId xmlns:a16="http://schemas.microsoft.com/office/drawing/2014/main" val="4069905742"/>
                    </a:ext>
                  </a:extLst>
                </a:gridCol>
                <a:gridCol w="1511913">
                  <a:extLst>
                    <a:ext uri="{9D8B030D-6E8A-4147-A177-3AD203B41FA5}">
                      <a16:colId xmlns:a16="http://schemas.microsoft.com/office/drawing/2014/main" val="2637469645"/>
                    </a:ext>
                  </a:extLst>
                </a:gridCol>
                <a:gridCol w="6023677">
                  <a:extLst>
                    <a:ext uri="{9D8B030D-6E8A-4147-A177-3AD203B41FA5}">
                      <a16:colId xmlns:a16="http://schemas.microsoft.com/office/drawing/2014/main" val="2369835986"/>
                    </a:ext>
                  </a:extLst>
                </a:gridCol>
                <a:gridCol w="681249">
                  <a:extLst>
                    <a:ext uri="{9D8B030D-6E8A-4147-A177-3AD203B41FA5}">
                      <a16:colId xmlns:a16="http://schemas.microsoft.com/office/drawing/2014/main" val="1428518001"/>
                    </a:ext>
                  </a:extLst>
                </a:gridCol>
              </a:tblGrid>
              <a:tr h="352361">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編號</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活動名稱</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說明</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a:effectLst/>
                          <a:latin typeface="Times New Roman" panose="02020603050405020304" pitchFamily="18" charset="0"/>
                          <a:ea typeface="標楷體" panose="03000509000000000000" pitchFamily="65" charset="-120"/>
                        </a:rPr>
                        <a:t>教學節數</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856828"/>
                  </a:ext>
                </a:extLst>
              </a:tr>
              <a:tr h="883136">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1</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家鄉大發現</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smtClean="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引起動機</a:t>
                      </a:r>
                      <a:r>
                        <a:rPr lang="zh-TW" sz="1800" kern="0" dirty="0" smtClean="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：以</a:t>
                      </a:r>
                      <a:r>
                        <a:rPr lang="zh-TW" sz="1800" kern="100" dirty="0" smtClean="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《小小解說員》</a:t>
                      </a:r>
                      <a:r>
                        <a:rPr lang="zh-TW" sz="1800" kern="100" dirty="0" smtClean="0">
                          <a:effectLst/>
                          <a:latin typeface="Times New Roman" panose="02020603050405020304" pitchFamily="18" charset="0"/>
                          <a:ea typeface="微軟正黑體" panose="020B0604030504040204" pitchFamily="34" charset="-120"/>
                          <a:cs typeface="Arial Unicode MS" panose="020B0604020202020204" pitchFamily="34" charset="-120"/>
                        </a:rPr>
                        <a:t>的解說</a:t>
                      </a:r>
                      <a:r>
                        <a:rPr lang="zh-TW" sz="1800" kern="0" dirty="0" smtClean="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文章為起點，使學生熟悉龍洞的生活方式、地方產業及自然環境。</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新細明體" panose="02020500000000000000" pitchFamily="18" charset="-120"/>
                        </a:rPr>
                        <a:t>2</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690441"/>
                  </a:ext>
                </a:extLst>
              </a:tr>
              <a:tr h="883136">
                <a:tc gridSpan="4">
                  <a:txBody>
                    <a:bodyPr/>
                    <a:lstStyle/>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1-1  </a:t>
                      </a:r>
                      <a:r>
                        <a:rPr lang="zh-TW" altLang="en-US" sz="1600" kern="100" dirty="0" smtClean="0">
                          <a:effectLst/>
                          <a:latin typeface="微軟正黑體" panose="020B0604030504040204" pitchFamily="34" charset="-120"/>
                          <a:ea typeface="微軟正黑體" panose="020B0604030504040204" pitchFamily="34" charset="-120"/>
                        </a:rPr>
                        <a:t>能</a:t>
                      </a:r>
                      <a:r>
                        <a:rPr lang="zh-TW" altLang="en-US" sz="1600" kern="100" dirty="0" smtClean="0">
                          <a:solidFill>
                            <a:srgbClr val="FF0000"/>
                          </a:solidFill>
                          <a:effectLst/>
                          <a:latin typeface="微軟正黑體" panose="020B0604030504040204" pitchFamily="34" charset="-120"/>
                          <a:ea typeface="微軟正黑體" panose="020B0604030504040204" pitchFamily="34" charset="-120"/>
                        </a:rPr>
                        <a:t>瞭解</a:t>
                      </a:r>
                      <a:r>
                        <a:rPr lang="zh-TW" altLang="en-US" sz="1600" kern="100" dirty="0" smtClean="0">
                          <a:effectLst/>
                          <a:latin typeface="微軟正黑體" panose="020B0604030504040204" pitchFamily="34" charset="-120"/>
                          <a:ea typeface="微軟正黑體" panose="020B0604030504040204" pitchFamily="34" charset="-120"/>
                        </a:rPr>
                        <a:t>校本課程</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小小解說員</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學校簡介 </a:t>
                      </a:r>
                      <a:r>
                        <a:rPr lang="en-US" altLang="zh-TW" sz="1600" kern="100" dirty="0" err="1" smtClean="0">
                          <a:solidFill>
                            <a:srgbClr val="0070C0"/>
                          </a:solidFill>
                          <a:effectLst/>
                          <a:latin typeface="微軟正黑體" panose="020B0604030504040204" pitchFamily="34" charset="-120"/>
                          <a:ea typeface="微軟正黑體" panose="020B0604030504040204" pitchFamily="34" charset="-120"/>
                        </a:rPr>
                        <a:t>Hemei</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 Introduction】</a:t>
                      </a:r>
                      <a:r>
                        <a:rPr lang="zh-TW" altLang="en-US" sz="1600" kern="100" dirty="0" smtClean="0">
                          <a:effectLst/>
                          <a:latin typeface="微軟正黑體" panose="020B0604030504040204" pitchFamily="34" charset="-120"/>
                          <a:ea typeface="微軟正黑體" panose="020B0604030504040204" pitchFamily="34" charset="-120"/>
                        </a:rPr>
                        <a:t>的解說影片內容。</a:t>
                      </a: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1-2  </a:t>
                      </a:r>
                      <a:r>
                        <a:rPr lang="zh-TW" altLang="en-US" sz="1600" kern="100" dirty="0" smtClean="0">
                          <a:effectLst/>
                          <a:latin typeface="微軟正黑體" panose="020B0604030504040204" pitchFamily="34" charset="-120"/>
                          <a:ea typeface="微軟正黑體" panose="020B0604030504040204" pitchFamily="34" charset="-120"/>
                        </a:rPr>
                        <a:t>能</a:t>
                      </a:r>
                      <a:r>
                        <a:rPr lang="zh-TW" altLang="en-US" sz="1600" kern="100" dirty="0" smtClean="0">
                          <a:solidFill>
                            <a:srgbClr val="FF0000"/>
                          </a:solidFill>
                          <a:effectLst/>
                          <a:latin typeface="微軟正黑體" panose="020B0604030504040204" pitchFamily="34" charset="-120"/>
                          <a:ea typeface="微軟正黑體" panose="020B0604030504040204" pitchFamily="34" charset="-120"/>
                        </a:rPr>
                        <a:t>習得</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我的家鄉</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a:t>
                      </a:r>
                      <a:r>
                        <a:rPr lang="zh-TW" altLang="en-US" sz="1600" kern="100" dirty="0" smtClean="0">
                          <a:effectLst/>
                          <a:latin typeface="微軟正黑體" panose="020B0604030504040204" pitchFamily="34" charset="-120"/>
                          <a:ea typeface="微軟正黑體" panose="020B0604030504040204" pitchFamily="34" charset="-120"/>
                        </a:rPr>
                        <a:t>課程架構</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「環境 </a:t>
                      </a:r>
                      <a:r>
                        <a:rPr lang="en-US" altLang="zh-TW" sz="1600" kern="100" dirty="0" smtClean="0">
                          <a:solidFill>
                            <a:srgbClr val="0070C0"/>
                          </a:solidFill>
                          <a:effectLst/>
                          <a:latin typeface="微軟正黑體" panose="020B0604030504040204" pitchFamily="34" charset="-120"/>
                          <a:ea typeface="微軟正黑體" panose="020B0604030504040204" pitchFamily="34" charset="-120"/>
                        </a:rPr>
                        <a:t>Environment</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a:t>
                      </a:r>
                      <a:r>
                        <a:rPr lang="zh-TW" altLang="en-US" sz="1600" kern="100" dirty="0" smtClean="0">
                          <a:effectLst/>
                          <a:latin typeface="微軟正黑體" panose="020B0604030504040204" pitchFamily="34" charset="-120"/>
                          <a:ea typeface="微軟正黑體" panose="020B0604030504040204" pitchFamily="34" charset="-120"/>
                        </a:rPr>
                        <a:t>其子項目相關英文字彙。</a:t>
                      </a:r>
                    </a:p>
                  </a:txBody>
                  <a:tcPr marL="57759" marR="57759"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50000"/>
                        </a:lnSpc>
                        <a:spcAft>
                          <a:spcPts val="0"/>
                        </a:spcAft>
                      </a:pPr>
                      <a:endParaRPr lang="zh-TW" altLang="en-US" sz="1800" kern="100" dirty="0" smtClean="0">
                        <a:effectLst/>
                        <a:latin typeface="微軟正黑體" panose="020B0604030504040204" pitchFamily="34" charset="-120"/>
                        <a:ea typeface="微軟正黑體" panose="020B0604030504040204" pitchFamily="34"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3222167"/>
                  </a:ext>
                </a:extLst>
              </a:tr>
            </a:tbl>
          </a:graphicData>
        </a:graphic>
      </p:graphicFrame>
      <p:sp>
        <p:nvSpPr>
          <p:cNvPr id="9" name="矩形 8"/>
          <p:cNvSpPr/>
          <p:nvPr/>
        </p:nvSpPr>
        <p:spPr>
          <a:xfrm>
            <a:off x="4549715" y="5343505"/>
            <a:ext cx="4249013" cy="830997"/>
          </a:xfrm>
          <a:prstGeom prst="rect">
            <a:avLst/>
          </a:prstGeom>
        </p:spPr>
        <p:txBody>
          <a:bodyPr wrap="square">
            <a:spAutoFit/>
          </a:bodyPr>
          <a:lstStyle/>
          <a:p>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教師解說完校本課程</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小小解說員</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學校簡介</a:t>
            </a:r>
            <a:r>
              <a:rPr lang="en-US" altLang="zh-TW" sz="1600" b="1" dirty="0" err="1">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Hemei</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 Introduction】</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解說影片後，</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聯結</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學生的生活經驗</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，增強關聯性。</a:t>
            </a:r>
            <a:endPar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endParaRPr>
          </a:p>
        </p:txBody>
      </p:sp>
      <p:pic>
        <p:nvPicPr>
          <p:cNvPr id="8" name="圖片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47664" y="4302956"/>
            <a:ext cx="2783346" cy="1563932"/>
          </a:xfrm>
          <a:prstGeom prst="rect">
            <a:avLst/>
          </a:prstGeom>
        </p:spPr>
      </p:pic>
      <p:pic>
        <p:nvPicPr>
          <p:cNvPr id="11" name="圖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3568" y="2712633"/>
            <a:ext cx="2830314" cy="1590323"/>
          </a:xfrm>
          <a:prstGeom prst="rect">
            <a:avLst/>
          </a:prstGeom>
        </p:spPr>
      </p:pic>
      <p:sp>
        <p:nvSpPr>
          <p:cNvPr id="13" name="矩形 12"/>
          <p:cNvSpPr/>
          <p:nvPr/>
        </p:nvSpPr>
        <p:spPr>
          <a:xfrm>
            <a:off x="319561" y="5873942"/>
            <a:ext cx="4249013" cy="584775"/>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利用兒童朝會全校集會「英語姐姐」時間，</a:t>
            </a:r>
            <a:endPar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endParaRPr>
          </a:p>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提升學生生活、節慶、校本英語的能力。</a:t>
            </a:r>
            <a:endPar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endParaRPr>
          </a:p>
        </p:txBody>
      </p:sp>
      <p:pic>
        <p:nvPicPr>
          <p:cNvPr id="15" name="圖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67803" y="2826259"/>
            <a:ext cx="4460681" cy="2509133"/>
          </a:xfrm>
          <a:prstGeom prst="rect">
            <a:avLst/>
          </a:prstGeom>
        </p:spPr>
      </p:pic>
    </p:spTree>
    <p:extLst>
      <p:ext uri="{BB962C8B-B14F-4D97-AF65-F5344CB8AC3E}">
        <p14:creationId xmlns:p14="http://schemas.microsoft.com/office/powerpoint/2010/main" val="2299263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表格 3"/>
          <p:cNvGraphicFramePr>
            <a:graphicFrameLocks noGrp="1"/>
          </p:cNvGraphicFramePr>
          <p:nvPr>
            <p:extLst>
              <p:ext uri="{D42A27DB-BD31-4B8C-83A1-F6EECF244321}">
                <p14:modId xmlns:p14="http://schemas.microsoft.com/office/powerpoint/2010/main" val="1141356242"/>
              </p:ext>
            </p:extLst>
          </p:nvPr>
        </p:nvGraphicFramePr>
        <p:xfrm>
          <a:off x="251520" y="404664"/>
          <a:ext cx="8676964" cy="2118633"/>
        </p:xfrm>
        <a:graphic>
          <a:graphicData uri="http://schemas.openxmlformats.org/drawingml/2006/table">
            <a:tbl>
              <a:tblPr firstRow="1" firstCol="1" bandRow="1"/>
              <a:tblGrid>
                <a:gridCol w="460125">
                  <a:extLst>
                    <a:ext uri="{9D8B030D-6E8A-4147-A177-3AD203B41FA5}">
                      <a16:colId xmlns:a16="http://schemas.microsoft.com/office/drawing/2014/main" val="4069905742"/>
                    </a:ext>
                  </a:extLst>
                </a:gridCol>
                <a:gridCol w="1511913">
                  <a:extLst>
                    <a:ext uri="{9D8B030D-6E8A-4147-A177-3AD203B41FA5}">
                      <a16:colId xmlns:a16="http://schemas.microsoft.com/office/drawing/2014/main" val="2637469645"/>
                    </a:ext>
                  </a:extLst>
                </a:gridCol>
                <a:gridCol w="6023677">
                  <a:extLst>
                    <a:ext uri="{9D8B030D-6E8A-4147-A177-3AD203B41FA5}">
                      <a16:colId xmlns:a16="http://schemas.microsoft.com/office/drawing/2014/main" val="2369835986"/>
                    </a:ext>
                  </a:extLst>
                </a:gridCol>
                <a:gridCol w="681249">
                  <a:extLst>
                    <a:ext uri="{9D8B030D-6E8A-4147-A177-3AD203B41FA5}">
                      <a16:colId xmlns:a16="http://schemas.microsoft.com/office/drawing/2014/main" val="1428518001"/>
                    </a:ext>
                  </a:extLst>
                </a:gridCol>
              </a:tblGrid>
              <a:tr h="352361">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編號</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活動名稱</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dirty="0">
                          <a:effectLst/>
                          <a:latin typeface="Times New Roman" panose="02020603050405020304" pitchFamily="18" charset="0"/>
                          <a:ea typeface="標楷體" panose="03000509000000000000" pitchFamily="65" charset="-120"/>
                        </a:rPr>
                        <a:t>說明</a:t>
                      </a:r>
                      <a:endParaRPr lang="zh-TW" sz="10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000" kern="100">
                          <a:effectLst/>
                          <a:latin typeface="Times New Roman" panose="02020603050405020304" pitchFamily="18" charset="0"/>
                          <a:ea typeface="標楷體" panose="03000509000000000000" pitchFamily="65" charset="-120"/>
                        </a:rPr>
                        <a:t>教學節數</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464856828"/>
                  </a:ext>
                </a:extLst>
              </a:tr>
              <a:tr h="883136">
                <a:tc>
                  <a:txBody>
                    <a:bodyPr/>
                    <a:lstStyle/>
                    <a:p>
                      <a:pPr algn="ctr">
                        <a:spcAft>
                          <a:spcPts val="0"/>
                        </a:spcAft>
                      </a:pPr>
                      <a:r>
                        <a:rPr lang="en-US" sz="1000" kern="100">
                          <a:effectLst/>
                          <a:latin typeface="Times New Roman" panose="02020603050405020304" pitchFamily="18" charset="0"/>
                          <a:ea typeface="標楷體" panose="03000509000000000000" pitchFamily="65" charset="-120"/>
                        </a:rPr>
                        <a:t>2</a:t>
                      </a:r>
                      <a:endParaRPr lang="zh-TW" sz="1000" kern="100">
                        <a:effectLst/>
                        <a:latin typeface="Times New Roman" panose="02020603050405020304" pitchFamily="18" charset="0"/>
                        <a:ea typeface="新細明體" panose="02020500000000000000" pitchFamily="18" charset="-120"/>
                      </a:endParaRPr>
                    </a:p>
                  </a:txBody>
                  <a:tcPr marL="57759" marR="57759"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單字筆記本</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zh-TW" sz="1800" kern="0" dirty="0">
                          <a:solidFill>
                            <a:srgbClr val="FF0000"/>
                          </a:solidFill>
                          <a:effectLst/>
                          <a:latin typeface="Times New Roman" panose="02020603050405020304" pitchFamily="18" charset="0"/>
                          <a:ea typeface="微軟正黑體" panose="020B0604030504040204" pitchFamily="34" charset="-120"/>
                          <a:cs typeface="Arial Unicode MS" panose="020B0604020202020204" pitchFamily="34" charset="-120"/>
                        </a:rPr>
                        <a:t>單字教學</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：將本課程的三大教學主軸所涵蓋的單字，依其合適性</a:t>
                      </a:r>
                      <a:r>
                        <a:rPr lang="zh-TW" sz="1800" kern="0" dirty="0">
                          <a:solidFill>
                            <a:srgbClr val="0070C0"/>
                          </a:solidFill>
                          <a:effectLst/>
                          <a:latin typeface="Times New Roman" panose="02020603050405020304" pitchFamily="18" charset="0"/>
                          <a:ea typeface="微軟正黑體" panose="020B0604030504040204" pitchFamily="34" charset="-120"/>
                          <a:cs typeface="Arial Unicode MS" panose="020B0604020202020204" pitchFamily="34" charset="-120"/>
                        </a:rPr>
                        <a:t>納入</a:t>
                      </a:r>
                      <a:r>
                        <a:rPr lang="zh-TW" sz="1800" kern="0" dirty="0">
                          <a:solidFill>
                            <a:srgbClr val="000000"/>
                          </a:solidFill>
                          <a:effectLst/>
                          <a:latin typeface="Times New Roman" panose="02020603050405020304" pitchFamily="18" charset="0"/>
                          <a:ea typeface="微軟正黑體" panose="020B0604030504040204" pitchFamily="34" charset="-120"/>
                          <a:cs typeface="Arial Unicode MS" panose="020B0604020202020204" pitchFamily="34" charset="-120"/>
                        </a:rPr>
                        <a:t>於英語課程中教學。</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1800" kern="100" dirty="0">
                          <a:effectLst/>
                          <a:latin typeface="微軟正黑體" panose="020B0604030504040204" pitchFamily="34" charset="-120"/>
                          <a:ea typeface="新細明體" panose="02020500000000000000" pitchFamily="18" charset="-120"/>
                        </a:rPr>
                        <a:t>2</a:t>
                      </a: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690441"/>
                  </a:ext>
                </a:extLst>
              </a:tr>
              <a:tr h="883136">
                <a:tc gridSpan="4">
                  <a:txBody>
                    <a:bodyPr/>
                    <a:lstStyle/>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2-1  </a:t>
                      </a:r>
                      <a:r>
                        <a:rPr lang="zh-TW" altLang="en-US" sz="1600" kern="100" dirty="0" smtClean="0">
                          <a:effectLst/>
                          <a:latin typeface="微軟正黑體" panose="020B0604030504040204" pitchFamily="34" charset="-120"/>
                          <a:ea typeface="微軟正黑體" panose="020B0604030504040204" pitchFamily="34" charset="-120"/>
                        </a:rPr>
                        <a:t>能依據生活經驗說出</a:t>
                      </a:r>
                      <a:r>
                        <a:rPr lang="en-US" altLang="zh-TW" sz="1600" kern="100" dirty="0" smtClean="0">
                          <a:effectLst/>
                          <a:latin typeface="微軟正黑體" panose="020B0604030504040204" pitchFamily="34" charset="-120"/>
                          <a:ea typeface="微軟正黑體" panose="020B0604030504040204" pitchFamily="34" charset="-120"/>
                        </a:rPr>
                        <a:t>《</a:t>
                      </a:r>
                      <a:r>
                        <a:rPr lang="zh-TW" altLang="en-US" sz="1600" kern="100" dirty="0" smtClean="0">
                          <a:effectLst/>
                          <a:latin typeface="微軟正黑體" panose="020B0604030504040204" pitchFamily="34" charset="-120"/>
                          <a:ea typeface="微軟正黑體" panose="020B0604030504040204" pitchFamily="34" charset="-120"/>
                        </a:rPr>
                        <a:t>我的家鄉</a:t>
                      </a:r>
                      <a:r>
                        <a:rPr lang="en-US" altLang="zh-TW" sz="1600" kern="100" dirty="0" smtClean="0">
                          <a:effectLst/>
                          <a:latin typeface="微軟正黑體" panose="020B0604030504040204" pitchFamily="34" charset="-120"/>
                          <a:ea typeface="微軟正黑體" panose="020B0604030504040204" pitchFamily="34" charset="-120"/>
                        </a:rPr>
                        <a:t>》</a:t>
                      </a:r>
                      <a:r>
                        <a:rPr lang="zh-TW" altLang="en-US" sz="1600" kern="100" dirty="0" smtClean="0">
                          <a:effectLst/>
                          <a:latin typeface="微軟正黑體" panose="020B0604030504040204" pitchFamily="34" charset="-120"/>
                          <a:ea typeface="微軟正黑體" panose="020B0604030504040204" pitchFamily="34" charset="-120"/>
                        </a:rPr>
                        <a:t>課程架構主項目其子項目的</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海洋在地相關字彙</a:t>
                      </a:r>
                      <a:r>
                        <a:rPr lang="zh-TW" altLang="en-US" sz="1600" kern="100" dirty="0" smtClean="0">
                          <a:effectLst/>
                          <a:latin typeface="微軟正黑體" panose="020B0604030504040204" pitchFamily="34" charset="-120"/>
                          <a:ea typeface="微軟正黑體" panose="020B0604030504040204" pitchFamily="34" charset="-120"/>
                        </a:rPr>
                        <a:t>。</a:t>
                      </a:r>
                    </a:p>
                    <a:p>
                      <a:pPr>
                        <a:lnSpc>
                          <a:spcPct val="150000"/>
                        </a:lnSpc>
                        <a:spcAft>
                          <a:spcPts val="0"/>
                        </a:spcAft>
                      </a:pPr>
                      <a:r>
                        <a:rPr lang="en-US" altLang="zh-TW" sz="1600" kern="100" dirty="0" smtClean="0">
                          <a:effectLst/>
                          <a:latin typeface="微軟正黑體" panose="020B0604030504040204" pitchFamily="34" charset="-120"/>
                          <a:ea typeface="微軟正黑體" panose="020B0604030504040204" pitchFamily="34" charset="-120"/>
                        </a:rPr>
                        <a:t>2-2  </a:t>
                      </a:r>
                      <a:r>
                        <a:rPr lang="zh-TW" altLang="en-US" sz="1600" kern="100" dirty="0" smtClean="0">
                          <a:effectLst/>
                          <a:latin typeface="微軟正黑體" panose="020B0604030504040204" pitchFamily="34" charset="-120"/>
                          <a:ea typeface="微軟正黑體" panose="020B0604030504040204" pitchFamily="34" charset="-120"/>
                        </a:rPr>
                        <a:t>能習得</a:t>
                      </a:r>
                      <a:r>
                        <a:rPr lang="zh-TW" altLang="en-US" sz="1600" kern="100" dirty="0" smtClean="0">
                          <a:solidFill>
                            <a:srgbClr val="FF0000"/>
                          </a:solidFill>
                          <a:effectLst/>
                          <a:latin typeface="微軟正黑體" panose="020B0604030504040204" pitchFamily="34" charset="-120"/>
                          <a:ea typeface="微軟正黑體" panose="020B0604030504040204" pitchFamily="34" charset="-120"/>
                        </a:rPr>
                        <a:t>校本英語</a:t>
                      </a:r>
                      <a:r>
                        <a:rPr lang="zh-TW" altLang="en-US" sz="1600" kern="100" dirty="0" smtClean="0">
                          <a:solidFill>
                            <a:srgbClr val="0070C0"/>
                          </a:solidFill>
                          <a:effectLst/>
                          <a:latin typeface="微軟正黑體" panose="020B0604030504040204" pitchFamily="34" charset="-120"/>
                          <a:ea typeface="微軟正黑體" panose="020B0604030504040204" pitchFamily="34" charset="-120"/>
                        </a:rPr>
                        <a:t>補充的相關字彙</a:t>
                      </a:r>
                      <a:r>
                        <a:rPr lang="zh-TW" altLang="en-US" sz="1600" kern="100" dirty="0" smtClean="0">
                          <a:effectLst/>
                          <a:latin typeface="微軟正黑體" panose="020B0604030504040204" pitchFamily="34" charset="-120"/>
                          <a:ea typeface="微軟正黑體" panose="020B0604030504040204" pitchFamily="34" charset="-120"/>
                        </a:rPr>
                        <a:t>。</a:t>
                      </a:r>
                    </a:p>
                  </a:txBody>
                  <a:tcPr marL="57759" marR="57759" marT="0" marB="0" anchor="ctr">
                    <a:lnL w="19050" cap="flat" cmpd="dbl"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nSpc>
                          <a:spcPct val="150000"/>
                        </a:lnSpc>
                        <a:spcAft>
                          <a:spcPts val="0"/>
                        </a:spcAft>
                      </a:pPr>
                      <a:endParaRPr lang="zh-TW" altLang="en-US" sz="1800" kern="100" dirty="0" smtClean="0">
                        <a:effectLst/>
                        <a:latin typeface="微軟正黑體" panose="020B0604030504040204" pitchFamily="34" charset="-120"/>
                        <a:ea typeface="微軟正黑體" panose="020B0604030504040204" pitchFamily="34"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pPr algn="ctr">
                        <a:spcAft>
                          <a:spcPts val="0"/>
                        </a:spcAft>
                      </a:pPr>
                      <a:endParaRPr lang="zh-TW" sz="2400" kern="100" dirty="0">
                        <a:effectLst/>
                        <a:latin typeface="Times New Roman" panose="02020603050405020304" pitchFamily="18" charset="0"/>
                        <a:ea typeface="新細明體" panose="02020500000000000000" pitchFamily="18" charset="-120"/>
                      </a:endParaRPr>
                    </a:p>
                  </a:txBody>
                  <a:tcPr marL="57759" marR="57759"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113222167"/>
                  </a:ext>
                </a:extLst>
              </a:tr>
            </a:tbl>
          </a:graphicData>
        </a:graphic>
      </p:graphicFrame>
      <p:pic>
        <p:nvPicPr>
          <p:cNvPr id="2050" name="Picture 2" descr="DSC0032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93975" y="3076576"/>
            <a:ext cx="4370545" cy="24482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nvSpPr>
        <p:spPr>
          <a:xfrm>
            <a:off x="4426986" y="5852234"/>
            <a:ext cx="4249013" cy="1077218"/>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或</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引導學生搭配校本課程</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英語小達人</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2.0</a:t>
            </a:r>
            <a:r>
              <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例如</a:t>
            </a:r>
            <a:r>
              <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「產業</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Industry</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」其子項目「漁業</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Fishery</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-Fishing boat, fisherman…</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等</a:t>
            </a:r>
            <a:endPar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endParaRPr>
          </a:p>
          <a:p>
            <a:endPar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endParaRPr>
          </a:p>
        </p:txBody>
      </p:sp>
      <p:pic>
        <p:nvPicPr>
          <p:cNvPr id="2" name="圖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3430" y="2786803"/>
            <a:ext cx="3923928" cy="2207210"/>
          </a:xfrm>
          <a:prstGeom prst="rect">
            <a:avLst/>
          </a:prstGeom>
          <a:ln>
            <a:noFill/>
          </a:ln>
          <a:effectLst>
            <a:outerShdw blurRad="292100" dist="139700" dir="2700000" algn="tl" rotWithShape="0">
              <a:srgbClr val="333333">
                <a:alpha val="65000"/>
              </a:srgbClr>
            </a:outerShdw>
          </a:effectLst>
        </p:spPr>
      </p:pic>
      <p:sp>
        <p:nvSpPr>
          <p:cNvPr id="8" name="矩形 7"/>
          <p:cNvSpPr/>
          <p:nvPr/>
        </p:nvSpPr>
        <p:spPr>
          <a:xfrm>
            <a:off x="251520" y="5076473"/>
            <a:ext cx="4249013" cy="1077218"/>
          </a:xfrm>
          <a:prstGeom prst="rect">
            <a:avLst/>
          </a:prstGeom>
        </p:spPr>
        <p:txBody>
          <a:bodyPr wrap="square">
            <a:spAutoFit/>
          </a:bodyPr>
          <a:lstStyle/>
          <a:p>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sym typeface="Wingdings" panose="05000000000000000000" pitchFamily="2" charset="2"/>
              </a:rPr>
              <a:t></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教師引導學生舉例和生活經驗的</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相關字彙</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。例如</a:t>
            </a:r>
            <a:r>
              <a:rPr lang="en-US" altLang="zh-TW" sz="1600" b="1"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sz="1600" b="1" dirty="0" smtClean="0">
                <a:solidFill>
                  <a:schemeClr val="accent5">
                    <a:lumMod val="75000"/>
                  </a:schemeClr>
                </a:solidFill>
                <a:latin typeface="華康采風體W3(P)" panose="03000300000000000000" pitchFamily="66" charset="-120"/>
                <a:ea typeface="華康采風體W3(P)" panose="03000300000000000000" pitchFamily="66" charset="-120"/>
              </a:rPr>
              <a: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環境 </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Environment</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」及其子項目的相關字彙「</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Location, Cape and bay</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a:t>
            </a:r>
            <a:r>
              <a:rPr lang="en-US" altLang="zh-TW" sz="1600" b="1" dirty="0">
                <a:solidFill>
                  <a:schemeClr val="accent5">
                    <a:lumMod val="75000"/>
                  </a:schemeClr>
                </a:solidFill>
                <a:latin typeface="華康采風體W3(P)" panose="03000300000000000000" pitchFamily="66" charset="-120"/>
                <a:ea typeface="華康采風體W3(P)" panose="03000300000000000000" pitchFamily="66" charset="-120"/>
              </a:rPr>
              <a:t>- Northeast coast, Cape, Bay…</a:t>
            </a:r>
            <a:r>
              <a:rPr lang="zh-TW" altLang="en-US" sz="1600" b="1" dirty="0">
                <a:solidFill>
                  <a:schemeClr val="accent5">
                    <a:lumMod val="75000"/>
                  </a:schemeClr>
                </a:solidFill>
                <a:latin typeface="華康采風體W3(P)" panose="03000300000000000000" pitchFamily="66" charset="-120"/>
                <a:ea typeface="華康采風體W3(P)" panose="03000300000000000000" pitchFamily="66" charset="-120"/>
              </a:rPr>
              <a:t>等</a:t>
            </a:r>
          </a:p>
        </p:txBody>
      </p:sp>
    </p:spTree>
    <p:extLst>
      <p:ext uri="{BB962C8B-B14F-4D97-AF65-F5344CB8AC3E}">
        <p14:creationId xmlns:p14="http://schemas.microsoft.com/office/powerpoint/2010/main" val="233710755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佈景主題">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佈景主題">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12061</TotalTime>
  <Words>2185</Words>
  <Application>Microsoft Office PowerPoint</Application>
  <PresentationFormat>如螢幕大小 (4:3)</PresentationFormat>
  <Paragraphs>160</Paragraphs>
  <Slides>18</Slides>
  <Notes>10</Notes>
  <HiddenSlides>0</HiddenSlides>
  <MMClips>0</MMClips>
  <ScaleCrop>false</ScaleCrop>
  <HeadingPairs>
    <vt:vector size="6" baseType="variant">
      <vt:variant>
        <vt:lpstr>使用字型</vt:lpstr>
      </vt:variant>
      <vt:variant>
        <vt:i4>9</vt:i4>
      </vt:variant>
      <vt:variant>
        <vt:lpstr>佈景主題</vt:lpstr>
      </vt:variant>
      <vt:variant>
        <vt:i4>1</vt:i4>
      </vt:variant>
      <vt:variant>
        <vt:lpstr>投影片標題</vt:lpstr>
      </vt:variant>
      <vt:variant>
        <vt:i4>18</vt:i4>
      </vt:variant>
    </vt:vector>
  </HeadingPairs>
  <TitlesOfParts>
    <vt:vector size="28" baseType="lpstr">
      <vt:lpstr>Arial Unicode MS</vt:lpstr>
      <vt:lpstr>華康采風體W3(P)</vt:lpstr>
      <vt:lpstr>微軟正黑體</vt:lpstr>
      <vt:lpstr>新細明體</vt:lpstr>
      <vt:lpstr>標楷體</vt:lpstr>
      <vt:lpstr>Arial</vt:lpstr>
      <vt:lpstr>Calibri</vt:lpstr>
      <vt:lpstr>Times New Roman</vt:lpstr>
      <vt:lpstr>Wingdings</vt:lpstr>
      <vt:lpstr>Office 佈景主題</vt:lpstr>
      <vt:lpstr>海洋方案-龍洞藍海策略</vt:lpstr>
      <vt:lpstr>環教方案課程實踐</vt:lpstr>
      <vt:lpstr>環教方案課程實踐</vt:lpstr>
      <vt:lpstr>PowerPoint 簡報</vt:lpstr>
      <vt:lpstr>PowerPoint 簡報</vt:lpstr>
      <vt:lpstr>環教方案課程實踐（請依實際狀況填寫）</vt:lpstr>
      <vt:lpstr>環教方案課程實踐</vt:lpstr>
      <vt:lpstr>PowerPoint 簡報</vt:lpstr>
      <vt:lpstr>PowerPoint 簡報</vt:lpstr>
      <vt:lpstr>PowerPoint 簡報</vt:lpstr>
      <vt:lpstr>特色項目說明-遊學體驗</vt:lpstr>
      <vt:lpstr>特色項目說明-遊學體驗</vt:lpstr>
      <vt:lpstr>特色項目說明-遊學體驗</vt:lpstr>
      <vt:lpstr>特色項目說明-遊學體驗</vt:lpstr>
      <vt:lpstr>特色項目說明-遊學體驗</vt:lpstr>
      <vt:lpstr>方案執行成效評估</vt:lpstr>
      <vt:lpstr>方案執行成效評估</vt:lpstr>
      <vt:lpstr>PowerPoint 簡報</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方案名稱</dc:title>
  <dc:creator>user</dc:creator>
  <cp:lastModifiedBy>admin</cp:lastModifiedBy>
  <cp:revision>76</cp:revision>
  <dcterms:created xsi:type="dcterms:W3CDTF">2018-01-27T07:05:51Z</dcterms:created>
  <dcterms:modified xsi:type="dcterms:W3CDTF">2018-03-02T00:36:03Z</dcterms:modified>
</cp:coreProperties>
</file>